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5.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6.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9.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4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41.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4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45.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6.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48.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49.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0.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51.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52.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53.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5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5.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5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7.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58.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59.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60.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6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62.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63.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64.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65.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Lst>
  <p:notesMasterIdLst>
    <p:notesMasterId r:id="rId69"/>
  </p:notesMasterIdLst>
  <p:sldIdLst>
    <p:sldId id="370" r:id="rId3"/>
    <p:sldId id="256" r:id="rId4"/>
    <p:sldId id="371" r:id="rId5"/>
    <p:sldId id="457" r:id="rId6"/>
    <p:sldId id="302" r:id="rId7"/>
    <p:sldId id="396" r:id="rId8"/>
    <p:sldId id="397" r:id="rId9"/>
    <p:sldId id="400" r:id="rId10"/>
    <p:sldId id="401" r:id="rId11"/>
    <p:sldId id="398" r:id="rId12"/>
    <p:sldId id="399" r:id="rId13"/>
    <p:sldId id="422" r:id="rId14"/>
    <p:sldId id="423" r:id="rId15"/>
    <p:sldId id="458" r:id="rId16"/>
    <p:sldId id="459" r:id="rId17"/>
    <p:sldId id="402" r:id="rId18"/>
    <p:sldId id="460" r:id="rId19"/>
    <p:sldId id="461" r:id="rId20"/>
    <p:sldId id="406" r:id="rId21"/>
    <p:sldId id="408" r:id="rId22"/>
    <p:sldId id="409" r:id="rId23"/>
    <p:sldId id="410" r:id="rId24"/>
    <p:sldId id="411" r:id="rId25"/>
    <p:sldId id="462" r:id="rId26"/>
    <p:sldId id="412" r:id="rId27"/>
    <p:sldId id="413" r:id="rId28"/>
    <p:sldId id="414" r:id="rId29"/>
    <p:sldId id="415" r:id="rId30"/>
    <p:sldId id="416" r:id="rId31"/>
    <p:sldId id="395" r:id="rId32"/>
    <p:sldId id="418" r:id="rId33"/>
    <p:sldId id="428" r:id="rId34"/>
    <p:sldId id="429" r:id="rId35"/>
    <p:sldId id="456" r:id="rId36"/>
    <p:sldId id="430" r:id="rId37"/>
    <p:sldId id="433" r:id="rId38"/>
    <p:sldId id="431" r:id="rId39"/>
    <p:sldId id="432" r:id="rId40"/>
    <p:sldId id="453" r:id="rId41"/>
    <p:sldId id="434" r:id="rId42"/>
    <p:sldId id="420" r:id="rId43"/>
    <p:sldId id="472" r:id="rId44"/>
    <p:sldId id="486" r:id="rId45"/>
    <p:sldId id="474" r:id="rId46"/>
    <p:sldId id="478" r:id="rId47"/>
    <p:sldId id="476" r:id="rId48"/>
    <p:sldId id="477" r:id="rId49"/>
    <p:sldId id="463" r:id="rId50"/>
    <p:sldId id="464" r:id="rId51"/>
    <p:sldId id="465" r:id="rId52"/>
    <p:sldId id="466" r:id="rId53"/>
    <p:sldId id="467" r:id="rId54"/>
    <p:sldId id="468" r:id="rId55"/>
    <p:sldId id="469" r:id="rId56"/>
    <p:sldId id="470" r:id="rId57"/>
    <p:sldId id="471" r:id="rId58"/>
    <p:sldId id="473" r:id="rId59"/>
    <p:sldId id="479" r:id="rId60"/>
    <p:sldId id="481" r:id="rId61"/>
    <p:sldId id="480" r:id="rId62"/>
    <p:sldId id="482" r:id="rId63"/>
    <p:sldId id="483" r:id="rId64"/>
    <p:sldId id="484" r:id="rId65"/>
    <p:sldId id="485" r:id="rId66"/>
    <p:sldId id="448" r:id="rId67"/>
    <p:sldId id="357" r:id="rId68"/>
  </p:sldIdLst>
  <p:sldSz cx="24384000" cy="13716000"/>
  <p:notesSz cx="7010400" cy="9296400"/>
  <p:defaultTextStyle>
    <a:defPPr>
      <a:defRPr lang="fr-FR"/>
    </a:defPPr>
    <a:lvl1pPr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1pPr>
    <a:lvl2pPr indent="2286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2pPr>
    <a:lvl3pPr indent="4572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3pPr>
    <a:lvl4pPr indent="6858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4pPr>
    <a:lvl5pPr indent="9144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5pPr>
    <a:lvl6pPr marL="2286000" algn="l" defTabSz="914400" rtl="0" eaLnBrk="1" latinLnBrk="0" hangingPunct="1">
      <a:defRPr sz="4400" kern="1200">
        <a:solidFill>
          <a:srgbClr val="000000"/>
        </a:solidFill>
        <a:latin typeface="Helvetica Light"/>
        <a:ea typeface="Helvetica Light"/>
        <a:cs typeface="Helvetica Light"/>
        <a:sym typeface="Helvetica Light"/>
      </a:defRPr>
    </a:lvl6pPr>
    <a:lvl7pPr marL="2743200" algn="l" defTabSz="914400" rtl="0" eaLnBrk="1" latinLnBrk="0" hangingPunct="1">
      <a:defRPr sz="4400" kern="1200">
        <a:solidFill>
          <a:srgbClr val="000000"/>
        </a:solidFill>
        <a:latin typeface="Helvetica Light"/>
        <a:ea typeface="Helvetica Light"/>
        <a:cs typeface="Helvetica Light"/>
        <a:sym typeface="Helvetica Light"/>
      </a:defRPr>
    </a:lvl7pPr>
    <a:lvl8pPr marL="3200400" algn="l" defTabSz="914400" rtl="0" eaLnBrk="1" latinLnBrk="0" hangingPunct="1">
      <a:defRPr sz="4400" kern="1200">
        <a:solidFill>
          <a:srgbClr val="000000"/>
        </a:solidFill>
        <a:latin typeface="Helvetica Light"/>
        <a:ea typeface="Helvetica Light"/>
        <a:cs typeface="Helvetica Light"/>
        <a:sym typeface="Helvetica Light"/>
      </a:defRPr>
    </a:lvl8pPr>
    <a:lvl9pPr marL="3657600" algn="l" defTabSz="914400" rtl="0" eaLnBrk="1" latinLnBrk="0" hangingPunct="1">
      <a:defRPr sz="4400" kern="1200">
        <a:solidFill>
          <a:srgbClr val="000000"/>
        </a:solidFill>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52D"/>
    <a:srgbClr val="6DA945"/>
    <a:srgbClr val="4E8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96053"/>
  </p:normalViewPr>
  <p:slideViewPr>
    <p:cSldViewPr snapToGrid="0" snapToObjects="1">
      <p:cViewPr varScale="1">
        <p:scale>
          <a:sx n="54" d="100"/>
          <a:sy n="54" d="100"/>
        </p:scale>
        <p:origin x="672" y="248"/>
      </p:cViewPr>
      <p:guideLst>
        <p:guide orient="horz" pos="4320"/>
        <p:guide pos="7680"/>
      </p:guideLst>
    </p:cSldViewPr>
  </p:slid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Shape 1463">
            <a:extLst>
              <a:ext uri="{FF2B5EF4-FFF2-40B4-BE49-F238E27FC236}">
                <a16:creationId xmlns:a16="http://schemas.microsoft.com/office/drawing/2014/main" id="{B2D68FBC-DC12-41C0-AD86-049AB28EDF31}"/>
              </a:ext>
            </a:extLst>
          </p:cNvPr>
          <p:cNvSpPr>
            <a:spLocks noGrp="1" noRot="1" noChangeAspect="1" noChangeArrowheads="1"/>
          </p:cNvSpPr>
          <p:nvPr>
            <p:ph type="sldImg"/>
          </p:nvPr>
        </p:nvSpPr>
        <p:spPr bwMode="auto">
          <a:xfrm>
            <a:off x="406400" y="696913"/>
            <a:ext cx="6197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1747" name="Shape 1464">
            <a:extLst>
              <a:ext uri="{FF2B5EF4-FFF2-40B4-BE49-F238E27FC236}">
                <a16:creationId xmlns:a16="http://schemas.microsoft.com/office/drawing/2014/main" id="{FB8E42CA-4171-476B-A008-BEDE8573236C}"/>
              </a:ext>
            </a:extLst>
          </p:cNvPr>
          <p:cNvSpPr>
            <a:spLocks noGrp="1" noChangeArrowheads="1"/>
          </p:cNvSpPr>
          <p:nvPr>
            <p:ph type="body" sz="quarter" idx="1"/>
          </p:nvPr>
        </p:nvSpPr>
        <p:spPr bwMode="auto">
          <a:xfrm>
            <a:off x="934721" y="4415791"/>
            <a:ext cx="514096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6" tIns="46588" rIns="93176" bIns="46588" numCol="1" anchor="t" anchorCtr="0" compatLnSpc="1">
            <a:prstTxWarp prst="textNoShape">
              <a:avLst/>
            </a:prstTxWarp>
          </a:bodyPr>
          <a:lstStyle/>
          <a:p>
            <a:pPr lvl="0"/>
            <a:endParaRPr lang="fr-FR" altLang="fr-FR">
              <a:sym typeface="Helvetica Neu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6723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239168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67195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465880">
              <a:defRPr/>
            </a:pPr>
            <a:endParaRPr lang="fr-CA" sz="1400" dirty="0"/>
          </a:p>
          <a:p>
            <a:endParaRPr lang="fr-FR" sz="1400" dirty="0"/>
          </a:p>
        </p:txBody>
      </p:sp>
    </p:spTree>
    <p:extLst>
      <p:ext uri="{BB962C8B-B14F-4D97-AF65-F5344CB8AC3E}">
        <p14:creationId xmlns:p14="http://schemas.microsoft.com/office/powerpoint/2010/main" val="190942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53956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319887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32069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35426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58416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328319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20.2 : </a:t>
            </a:r>
            <a:r>
              <a:rPr lang="fr-CA" sz="1400" dirty="0"/>
              <a:t>Une grève ne peut être déclarée qu’après avoir été autorisée au scrutin secret par un vote majoritaire des membres de l’association accréditée qui sont compris dans l’unité de négociation et qui exercent leur droit de vote.</a:t>
            </a:r>
          </a:p>
          <a:p>
            <a:r>
              <a:rPr lang="fr-CA" sz="1400" dirty="0"/>
              <a:t>L’association doit prendre les moyens nécessaires, compte tenu des circonstances, pour informer ses membres, au moins 48 heures à l’avance, de la tenue du scrutin.</a:t>
            </a:r>
          </a:p>
          <a:p>
            <a:endParaRPr lang="fr-FR" sz="1400" dirty="0"/>
          </a:p>
          <a:p>
            <a:r>
              <a:rPr lang="fr-FR" sz="1400" dirty="0"/>
              <a:t>Non applicable au milieu policier. </a:t>
            </a:r>
          </a:p>
          <a:p>
            <a:endParaRPr lang="fr-FR" sz="1400" dirty="0"/>
          </a:p>
          <a:p>
            <a:r>
              <a:rPr lang="fr-FR" sz="1400" dirty="0"/>
              <a:t>Les conseillers syndicaux peuvent engager leur responsabilité personnelle : mauvaise exécution de leur mandat qui cause un dommage à l’association. </a:t>
            </a:r>
          </a:p>
          <a:p>
            <a:endParaRPr lang="fr-FR" sz="1400" dirty="0"/>
          </a:p>
          <a:p>
            <a:endParaRPr lang="fr-FR" sz="1400" dirty="0"/>
          </a:p>
          <a:p>
            <a:endParaRPr lang="fr-FR" sz="1400" dirty="0"/>
          </a:p>
        </p:txBody>
      </p:sp>
    </p:spTree>
    <p:extLst>
      <p:ext uri="{BB962C8B-B14F-4D97-AF65-F5344CB8AC3E}">
        <p14:creationId xmlns:p14="http://schemas.microsoft.com/office/powerpoint/2010/main" val="89553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3483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32025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1813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85970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3972749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94107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1709010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95773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9638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900579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488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10480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 dépôt du grief </a:t>
            </a:r>
          </a:p>
        </p:txBody>
      </p:sp>
    </p:spTree>
    <p:extLst>
      <p:ext uri="{BB962C8B-B14F-4D97-AF65-F5344CB8AC3E}">
        <p14:creationId xmlns:p14="http://schemas.microsoft.com/office/powerpoint/2010/main" val="109035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13131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05895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a:p>
            <a:r>
              <a:rPr lang="fr-FR" dirty="0"/>
              <a:t>Autres éléments </a:t>
            </a:r>
          </a:p>
          <a:p>
            <a:r>
              <a:rPr lang="fr-FR" dirty="0"/>
              <a:t>Au niveau de la communication de la preuve Deux-Montagnes est blindé </a:t>
            </a:r>
          </a:p>
          <a:p>
            <a:r>
              <a:rPr lang="fr-FR" dirty="0"/>
              <a:t>Communication de la preuve 14.17 avant l’audition du grief en arbitrage. Aucune preuve admise si elle n’a pas été transmise à la Fraternité 30 jours avant l’audition (article 14.17 de la convention collective)</a:t>
            </a:r>
          </a:p>
          <a:p>
            <a:r>
              <a:rPr lang="fr-FR" dirty="0"/>
              <a:t>Communication de la preuve au moment de l’avis de convocation </a:t>
            </a:r>
          </a:p>
          <a:p>
            <a:r>
              <a:rPr lang="fr-FR" dirty="0"/>
              <a:t>Tout policier doit recevoir copie des notes et rapports versés à don dossier </a:t>
            </a:r>
          </a:p>
          <a:p>
            <a:endParaRPr lang="fr-FR" dirty="0"/>
          </a:p>
        </p:txBody>
      </p:sp>
    </p:spTree>
    <p:extLst>
      <p:ext uri="{BB962C8B-B14F-4D97-AF65-F5344CB8AC3E}">
        <p14:creationId xmlns:p14="http://schemas.microsoft.com/office/powerpoint/2010/main" val="668862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a:p>
            <a:r>
              <a:rPr lang="fr-FR" dirty="0"/>
              <a:t>Autres éléments </a:t>
            </a:r>
          </a:p>
          <a:p>
            <a:r>
              <a:rPr lang="fr-FR" dirty="0"/>
              <a:t>Au niveau de la communication de la preuve Deux-Montagnes est blindé </a:t>
            </a:r>
          </a:p>
          <a:p>
            <a:r>
              <a:rPr lang="fr-FR" dirty="0"/>
              <a:t>Communication de la preuve 14.17 avant l’audition du grief en arbitrage. Aucune preuve admise si elle n’a pas été transmise à la Fraternité 30 jours avant l’audition (article 14.17 de la convention collective)</a:t>
            </a:r>
          </a:p>
          <a:p>
            <a:r>
              <a:rPr lang="fr-FR" dirty="0"/>
              <a:t>Communication de la preuve au moment de l’avis de convocation </a:t>
            </a:r>
          </a:p>
          <a:p>
            <a:r>
              <a:rPr lang="fr-FR" dirty="0"/>
              <a:t>Tout policier doit recevoir copie des notes et rapports versés à don dossier </a:t>
            </a:r>
          </a:p>
          <a:p>
            <a:endParaRPr lang="fr-FR" dirty="0"/>
          </a:p>
        </p:txBody>
      </p:sp>
    </p:spTree>
    <p:extLst>
      <p:ext uri="{BB962C8B-B14F-4D97-AF65-F5344CB8AC3E}">
        <p14:creationId xmlns:p14="http://schemas.microsoft.com/office/powerpoint/2010/main" val="706876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05731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0486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35562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35414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lvl="2"/>
            <a:endParaRPr lang="fr-FR" dirty="0"/>
          </a:p>
        </p:txBody>
      </p:sp>
    </p:spTree>
    <p:extLst>
      <p:ext uri="{BB962C8B-B14F-4D97-AF65-F5344CB8AC3E}">
        <p14:creationId xmlns:p14="http://schemas.microsoft.com/office/powerpoint/2010/main" val="233461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37766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87894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1652442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3991451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1919906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3363748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2471083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2215129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3623559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2054373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1400" dirty="0"/>
              <a:t>Sine die, expression latine qui signifie « sans fixer le jour » </a:t>
            </a:r>
          </a:p>
        </p:txBody>
      </p:sp>
    </p:spTree>
    <p:extLst>
      <p:ext uri="{BB962C8B-B14F-4D97-AF65-F5344CB8AC3E}">
        <p14:creationId xmlns:p14="http://schemas.microsoft.com/office/powerpoint/2010/main" val="288644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algn="just" defTabSz="841172" fontAlgn="auto">
              <a:lnSpc>
                <a:spcPct val="100000"/>
              </a:lnSpc>
              <a:spcBef>
                <a:spcPts val="0"/>
              </a:spcBef>
              <a:spcAft>
                <a:spcPts val="0"/>
              </a:spcAft>
            </a:pPr>
            <a:endParaRPr lang="fr-FR" sz="1400" dirty="0">
              <a:solidFill>
                <a:srgbClr val="000000"/>
              </a:solidFill>
              <a:latin typeface="Helvetica" pitchFamily="2" charset="0"/>
              <a:sym typeface="Helvetica Light"/>
            </a:endParaRPr>
          </a:p>
        </p:txBody>
      </p:sp>
    </p:spTree>
    <p:extLst>
      <p:ext uri="{BB962C8B-B14F-4D97-AF65-F5344CB8AC3E}">
        <p14:creationId xmlns:p14="http://schemas.microsoft.com/office/powerpoint/2010/main" val="667639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2396192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515516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3335720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2538699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954778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566992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1060409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3987160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1999924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423903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algn="just" fontAlgn="auto">
              <a:spcBef>
                <a:spcPts val="0"/>
              </a:spcBef>
              <a:spcAft>
                <a:spcPts val="0"/>
              </a:spcAft>
            </a:pPr>
            <a:endParaRPr lang="fr-FR" sz="1400" dirty="0"/>
          </a:p>
        </p:txBody>
      </p:sp>
    </p:spTree>
    <p:extLst>
      <p:ext uri="{BB962C8B-B14F-4D97-AF65-F5344CB8AC3E}">
        <p14:creationId xmlns:p14="http://schemas.microsoft.com/office/powerpoint/2010/main" val="6844753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2251128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1521579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3900819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3508350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FR" sz="3000" dirty="0"/>
              <a:t>Sine die, expression latine qui signifie « sans fixer le jour » </a:t>
            </a:r>
            <a:r>
              <a:rPr lang="fr-CA" sz="3000" dirty="0">
                <a:solidFill>
                  <a:schemeClr val="tx1"/>
                </a:solidFill>
                <a:effectLst/>
                <a:latin typeface="Helvetica Neue"/>
                <a:ea typeface="Helvetica Neue"/>
                <a:cs typeface="Helvetica Neue"/>
                <a:sym typeface="Helvetica Neue"/>
              </a:rPr>
              <a:t> </a:t>
            </a:r>
          </a:p>
          <a:p>
            <a:pPr lvl="0"/>
            <a:r>
              <a:rPr lang="fr-CA" sz="3000" dirty="0">
                <a:solidFill>
                  <a:schemeClr val="tx1"/>
                </a:solidFill>
                <a:effectLst/>
                <a:latin typeface="Helvetica Neue"/>
                <a:ea typeface="Helvetica Neue"/>
                <a:cs typeface="Helvetica Neue"/>
                <a:sym typeface="Helvetica Neue"/>
              </a:rPr>
              <a:t>Si le BEM statue sur un nouveau diagnostic, la CNESST va rendre une décision afin de déterminer si le nouveau diagnostic est en lien avec l’événement accidentel ou encore les risques reliés au travail; </a:t>
            </a:r>
          </a:p>
          <a:p>
            <a:pPr lvl="0"/>
            <a:r>
              <a:rPr lang="fr-CA" sz="3000" dirty="0">
                <a:solidFill>
                  <a:schemeClr val="tx1"/>
                </a:solidFill>
                <a:effectLst/>
                <a:latin typeface="Helvetica Neue"/>
                <a:ea typeface="Helvetica Neue"/>
                <a:cs typeface="Helvetica Neue"/>
                <a:sym typeface="Helvetica Neue"/>
              </a:rPr>
              <a:t>Si le BEM statue sur les soins et traitements, la CNESST va rendre une décision entérinant les conclusions du BEM à cet effet (soit que les soins et traitements sont encore nécessaires ou qu’ils ne le sont plus); </a:t>
            </a:r>
          </a:p>
          <a:p>
            <a:pPr lvl="0"/>
            <a:r>
              <a:rPr lang="fr-CA" sz="3000" dirty="0">
                <a:solidFill>
                  <a:schemeClr val="tx1"/>
                </a:solidFill>
                <a:effectLst/>
                <a:latin typeface="Helvetica Neue"/>
                <a:ea typeface="Helvetica Neue"/>
                <a:cs typeface="Helvetica Neue"/>
                <a:sym typeface="Helvetica Neue"/>
              </a:rPr>
              <a:t>Si le BEM statue sur la consolidation, la CNESST va rendre une décision entérinant la décision du BEM (soit que la lésion professionnelle est consolidée ou qu’elle ne l’est pas encore);</a:t>
            </a:r>
          </a:p>
          <a:p>
            <a:pPr lvl="0"/>
            <a:r>
              <a:rPr lang="fr-CA" sz="3000" dirty="0">
                <a:solidFill>
                  <a:schemeClr val="tx1"/>
                </a:solidFill>
                <a:effectLst/>
                <a:latin typeface="Helvetica Neue"/>
                <a:ea typeface="Helvetica Neue"/>
                <a:cs typeface="Helvetica Neue"/>
                <a:sym typeface="Helvetica Neue"/>
              </a:rPr>
              <a:t>Si le BEM statue sur l’atteinte permanente et/ou sur les limitations fonctionnelles, la CNESST va rendre une décision entérinant les conclusions du BEM (soit qu’il y a présence ou non d’atteinte permanente et/ou de limitations fonctionnelles).</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Ainsi, si les conclusions du BEM diffèrent moindrement de l’opinion du médecin traitant, il est important de contester les décisions de la CNESST suivant le BEM. </a:t>
            </a:r>
          </a:p>
          <a:p>
            <a:r>
              <a:rPr lang="fr-CA" sz="3000" dirty="0">
                <a:solidFill>
                  <a:schemeClr val="tx1"/>
                </a:solidFill>
                <a:effectLst/>
                <a:latin typeface="Helvetica Neue"/>
                <a:ea typeface="Helvetica Neue"/>
                <a:cs typeface="Helvetica Neue"/>
                <a:sym typeface="Helvetica Neue"/>
              </a:rPr>
              <a:t> </a:t>
            </a:r>
          </a:p>
          <a:p>
            <a:r>
              <a:rPr lang="fr-CA" sz="3000" dirty="0">
                <a:solidFill>
                  <a:schemeClr val="tx1"/>
                </a:solidFill>
                <a:effectLst/>
                <a:latin typeface="Helvetica Neue"/>
                <a:ea typeface="Helvetica Neue"/>
                <a:cs typeface="Helvetica Neue"/>
                <a:sym typeface="Helvetica Neue"/>
              </a:rPr>
              <a:t>Si le dossier se rend au TAT, celui-ci ne sera pas lié par les conclusions du médecin traitant, ni par celles du médecin expert de l’employeur ou par celles du BEM. Ainsi, le TAT aura le loisir de choisir la ou les conclusions médicales parmi celles proposées par le médecin traitant, médecin expert ou le médecin du BEM.</a:t>
            </a:r>
          </a:p>
          <a:p>
            <a:endParaRPr lang="fr-FR" sz="1400" dirty="0"/>
          </a:p>
        </p:txBody>
      </p:sp>
    </p:spTree>
    <p:extLst>
      <p:ext uri="{BB962C8B-B14F-4D97-AF65-F5344CB8AC3E}">
        <p14:creationId xmlns:p14="http://schemas.microsoft.com/office/powerpoint/2010/main" val="109646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0525" y="690563"/>
            <a:ext cx="6135688" cy="3451225"/>
          </a:xfrm>
        </p:spPr>
      </p:sp>
      <p:sp>
        <p:nvSpPr>
          <p:cNvPr id="3" name="Espace réservé des notes 2"/>
          <p:cNvSpPr>
            <a:spLocks noGrp="1"/>
          </p:cNvSpPr>
          <p:nvPr>
            <p:ph type="body" idx="1"/>
          </p:nvPr>
        </p:nvSpPr>
        <p:spPr/>
        <p:txBody>
          <a:bodyPr/>
          <a:lstStyle/>
          <a:p>
            <a:endParaRPr lang="fr-FR" sz="1200" dirty="0"/>
          </a:p>
        </p:txBody>
      </p:sp>
    </p:spTree>
    <p:extLst>
      <p:ext uri="{BB962C8B-B14F-4D97-AF65-F5344CB8AC3E}">
        <p14:creationId xmlns:p14="http://schemas.microsoft.com/office/powerpoint/2010/main" val="4240150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385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sz="1400" dirty="0"/>
          </a:p>
          <a:p>
            <a:endParaRPr lang="fr-FR" sz="1400" dirty="0"/>
          </a:p>
        </p:txBody>
      </p:sp>
    </p:spTree>
    <p:extLst>
      <p:ext uri="{BB962C8B-B14F-4D97-AF65-F5344CB8AC3E}">
        <p14:creationId xmlns:p14="http://schemas.microsoft.com/office/powerpoint/2010/main" val="314406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9386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5868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sic 1">
    <p:spTree>
      <p:nvGrpSpPr>
        <p:cNvPr id="1" name=""/>
        <p:cNvGrpSpPr/>
        <p:nvPr/>
      </p:nvGrpSpPr>
      <p:grpSpPr>
        <a:xfrm>
          <a:off x="0" y="0"/>
          <a:ext cx="0" cy="0"/>
          <a:chOff x="0" y="0"/>
          <a:chExt cx="0" cy="0"/>
        </a:xfrm>
      </p:grpSpPr>
      <p:sp>
        <p:nvSpPr>
          <p:cNvPr id="18" name="Title Text"/>
          <p:cNvSpPr txBox="1">
            <a:spLocks noGrp="1"/>
          </p:cNvSpPr>
          <p:nvPr>
            <p:ph type="title"/>
          </p:nvPr>
        </p:nvSpPr>
        <p:spPr>
          <a:xfrm>
            <a:off x="1758999" y="1758999"/>
            <a:ext cx="19429910" cy="5099001"/>
          </a:xfrm>
          <a:prstGeom prst="rect">
            <a:avLst/>
          </a:prstGeom>
        </p:spPr>
        <p:txBody>
          <a:bodyPr/>
          <a:lstStyle>
            <a:lvl1pPr>
              <a:lnSpc>
                <a:spcPct val="70000"/>
              </a:lnSpc>
              <a:defRPr sz="11200" spc="-336" baseline="8928"/>
            </a:lvl1pPr>
          </a:lstStyle>
          <a:p>
            <a:r>
              <a:t>Title Text</a:t>
            </a:r>
          </a:p>
        </p:txBody>
      </p:sp>
      <p:sp>
        <p:nvSpPr>
          <p:cNvPr id="20"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A79C293-6034-4E9D-99B4-C27D376F8C2E}"/>
              </a:ext>
            </a:extLst>
          </p:cNvPr>
          <p:cNvSpPr txBox="1">
            <a:spLocks noGrp="1" noChangeArrowheads="1"/>
          </p:cNvSpPr>
          <p:nvPr>
            <p:ph type="sldNum" sz="quarter" idx="10"/>
          </p:nvPr>
        </p:nvSpPr>
        <p:spPr>
          <a:ln/>
        </p:spPr>
        <p:txBody>
          <a:bodyPr/>
          <a:lstStyle>
            <a:lvl1pPr>
              <a:defRPr/>
            </a:lvl1pPr>
          </a:lstStyle>
          <a:p>
            <a:fld id="{41B1185D-0537-49E9-A9CF-12E17DFF5DDA}" type="slidenum">
              <a:rPr lang="fr-FR" altLang="fr-FR"/>
              <a:pPr/>
              <a:t>‹n°›</a:t>
            </a:fld>
            <a:endParaRPr lang="fr-FR" altLang="fr-FR"/>
          </a:p>
        </p:txBody>
      </p:sp>
    </p:spTree>
    <p:extLst>
      <p:ext uri="{BB962C8B-B14F-4D97-AF65-F5344CB8AC3E}">
        <p14:creationId xmlns:p14="http://schemas.microsoft.com/office/powerpoint/2010/main" val="23929990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9C188-B571-3041-8E49-4697589DB7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EAA2EC1-908D-484B-AF9D-6CBCE751EE98}"/>
              </a:ext>
            </a:extLst>
          </p:cNvPr>
          <p:cNvSpPr>
            <a:spLocks noGrp="1"/>
          </p:cNvSpPr>
          <p:nvPr>
            <p:ph sz="half" idx="1"/>
          </p:nvPr>
        </p:nvSpPr>
        <p:spPr>
          <a:xfrm>
            <a:off x="1676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2123121-23EE-B44C-A8F9-60AE68561BF6}"/>
              </a:ext>
            </a:extLst>
          </p:cNvPr>
          <p:cNvSpPr>
            <a:spLocks noGrp="1"/>
          </p:cNvSpPr>
          <p:nvPr>
            <p:ph sz="half" idx="2"/>
          </p:nvPr>
        </p:nvSpPr>
        <p:spPr>
          <a:xfrm>
            <a:off x="12344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DAC79E44-97E1-4CFA-91D2-CF6AA742625A}"/>
              </a:ext>
            </a:extLst>
          </p:cNvPr>
          <p:cNvSpPr>
            <a:spLocks noGrp="1" noChangeArrowheads="1"/>
          </p:cNvSpPr>
          <p:nvPr>
            <p:ph type="dt" sz="half" idx="10"/>
          </p:nvPr>
        </p:nvSpPr>
        <p:spPr>
          <a:ln/>
        </p:spPr>
        <p:txBody>
          <a:bodyPr/>
          <a:lstStyle>
            <a:lvl1pPr>
              <a:defRPr/>
            </a:lvl1pPr>
          </a:lstStyle>
          <a:p>
            <a:fld id="{70F1FA17-91BE-4C7B-80C0-3E2293C77841}" type="datetimeFigureOut">
              <a:rPr lang="fr-FR" altLang="fr-FR"/>
              <a:pPr/>
              <a:t>04/12/2019</a:t>
            </a:fld>
            <a:endParaRPr lang="fr-FR" altLang="fr-FR"/>
          </a:p>
        </p:txBody>
      </p:sp>
      <p:sp>
        <p:nvSpPr>
          <p:cNvPr id="6" name="Espace réservé du pied de page 4">
            <a:extLst>
              <a:ext uri="{FF2B5EF4-FFF2-40B4-BE49-F238E27FC236}">
                <a16:creationId xmlns:a16="http://schemas.microsoft.com/office/drawing/2014/main" id="{51B4D92F-9462-431C-945B-FE0D2F26EB70}"/>
              </a:ext>
            </a:extLst>
          </p:cNvPr>
          <p:cNvSpPr>
            <a:spLocks noGrp="1" noChangeArrowheads="1"/>
          </p:cNvSpPr>
          <p:nvPr>
            <p:ph type="ftr" sz="quarter" idx="11"/>
          </p:nvPr>
        </p:nvSpPr>
        <p:spPr>
          <a:ln/>
        </p:spPr>
        <p:txBody>
          <a:bodyPr/>
          <a:lstStyle>
            <a:lvl1pPr>
              <a:defRPr/>
            </a:lvl1pPr>
          </a:lstStyle>
          <a:p>
            <a:endParaRPr lang="fr-FR" altLang="fr-FR"/>
          </a:p>
        </p:txBody>
      </p:sp>
      <p:sp>
        <p:nvSpPr>
          <p:cNvPr id="7" name="Espace réservé du numéro de diapositive 5">
            <a:extLst>
              <a:ext uri="{FF2B5EF4-FFF2-40B4-BE49-F238E27FC236}">
                <a16:creationId xmlns:a16="http://schemas.microsoft.com/office/drawing/2014/main" id="{6A7AA4E1-540F-4D59-8C8A-E40E50B65F41}"/>
              </a:ext>
            </a:extLst>
          </p:cNvPr>
          <p:cNvSpPr>
            <a:spLocks noGrp="1" noChangeArrowheads="1"/>
          </p:cNvSpPr>
          <p:nvPr>
            <p:ph type="sldNum" sz="quarter" idx="12"/>
          </p:nvPr>
        </p:nvSpPr>
        <p:spPr>
          <a:ln/>
        </p:spPr>
        <p:txBody>
          <a:bodyPr/>
          <a:lstStyle>
            <a:lvl1pPr>
              <a:defRPr/>
            </a:lvl1pPr>
          </a:lstStyle>
          <a:p>
            <a:fld id="{7C936F7F-C2A7-4E68-872D-8F4293AE0BE0}" type="slidenum">
              <a:rPr lang="fr-FR" altLang="fr-FR"/>
              <a:pPr/>
              <a:t>‹n°›</a:t>
            </a:fld>
            <a:endParaRPr lang="fr-FR" altLang="fr-FR"/>
          </a:p>
        </p:txBody>
      </p:sp>
    </p:spTree>
    <p:extLst>
      <p:ext uri="{BB962C8B-B14F-4D97-AF65-F5344CB8AC3E}">
        <p14:creationId xmlns:p14="http://schemas.microsoft.com/office/powerpoint/2010/main" val="290266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F6E88-542D-B846-9348-0A0FF2C94CE9}"/>
              </a:ext>
            </a:extLst>
          </p:cNvPr>
          <p:cNvSpPr>
            <a:spLocks noGrp="1"/>
          </p:cNvSpPr>
          <p:nvPr>
            <p:ph type="title"/>
          </p:nvPr>
        </p:nvSpPr>
        <p:spPr>
          <a:xfrm>
            <a:off x="1679576" y="730251"/>
            <a:ext cx="21031200" cy="265112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2B409B-B19C-F74F-A946-B45BFE1BCE3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6109D3-3EDB-B842-9B9A-8C22FB973E63}"/>
              </a:ext>
            </a:extLst>
          </p:cNvPr>
          <p:cNvSpPr>
            <a:spLocks noGrp="1"/>
          </p:cNvSpPr>
          <p:nvPr>
            <p:ph sz="half" idx="2"/>
          </p:nvPr>
        </p:nvSpPr>
        <p:spPr>
          <a:xfrm>
            <a:off x="1679577" y="5010150"/>
            <a:ext cx="10315574"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2CD6E0-8A82-0A4B-8C70-EA903A9B319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5D1A43-A3EA-2042-B7A5-F58315B8434E}"/>
              </a:ext>
            </a:extLst>
          </p:cNvPr>
          <p:cNvSpPr>
            <a:spLocks noGrp="1"/>
          </p:cNvSpPr>
          <p:nvPr>
            <p:ph sz="quarter" idx="4"/>
          </p:nvPr>
        </p:nvSpPr>
        <p:spPr>
          <a:xfrm>
            <a:off x="12344400" y="5010150"/>
            <a:ext cx="10366376"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0927BD7-70BE-4F6D-8826-604CA2651965}"/>
              </a:ext>
            </a:extLst>
          </p:cNvPr>
          <p:cNvSpPr>
            <a:spLocks noGrp="1" noChangeArrowheads="1"/>
          </p:cNvSpPr>
          <p:nvPr>
            <p:ph type="dt" sz="half" idx="10"/>
          </p:nvPr>
        </p:nvSpPr>
        <p:spPr>
          <a:ln/>
        </p:spPr>
        <p:txBody>
          <a:bodyPr/>
          <a:lstStyle>
            <a:lvl1pPr>
              <a:defRPr/>
            </a:lvl1pPr>
          </a:lstStyle>
          <a:p>
            <a:fld id="{829ECB5D-C143-40EF-870A-85688D71519C}" type="datetimeFigureOut">
              <a:rPr lang="fr-FR" altLang="fr-FR"/>
              <a:pPr/>
              <a:t>04/12/2019</a:t>
            </a:fld>
            <a:endParaRPr lang="fr-FR" altLang="fr-FR"/>
          </a:p>
        </p:txBody>
      </p:sp>
      <p:sp>
        <p:nvSpPr>
          <p:cNvPr id="8" name="Espace réservé du pied de page 4">
            <a:extLst>
              <a:ext uri="{FF2B5EF4-FFF2-40B4-BE49-F238E27FC236}">
                <a16:creationId xmlns:a16="http://schemas.microsoft.com/office/drawing/2014/main" id="{E74646F4-F908-41B6-ACC7-1D147159B9AA}"/>
              </a:ext>
            </a:extLst>
          </p:cNvPr>
          <p:cNvSpPr>
            <a:spLocks noGrp="1" noChangeArrowheads="1"/>
          </p:cNvSpPr>
          <p:nvPr>
            <p:ph type="ftr" sz="quarter" idx="11"/>
          </p:nvPr>
        </p:nvSpPr>
        <p:spPr>
          <a:ln/>
        </p:spPr>
        <p:txBody>
          <a:bodyPr/>
          <a:lstStyle>
            <a:lvl1pPr>
              <a:defRPr/>
            </a:lvl1pPr>
          </a:lstStyle>
          <a:p>
            <a:endParaRPr lang="fr-FR" altLang="fr-FR"/>
          </a:p>
        </p:txBody>
      </p:sp>
      <p:sp>
        <p:nvSpPr>
          <p:cNvPr id="9" name="Espace réservé du numéro de diapositive 5">
            <a:extLst>
              <a:ext uri="{FF2B5EF4-FFF2-40B4-BE49-F238E27FC236}">
                <a16:creationId xmlns:a16="http://schemas.microsoft.com/office/drawing/2014/main" id="{0B10DF06-4446-4ADB-8D06-F6A631D2AF1B}"/>
              </a:ext>
            </a:extLst>
          </p:cNvPr>
          <p:cNvSpPr>
            <a:spLocks noGrp="1" noChangeArrowheads="1"/>
          </p:cNvSpPr>
          <p:nvPr>
            <p:ph type="sldNum" sz="quarter" idx="12"/>
          </p:nvPr>
        </p:nvSpPr>
        <p:spPr>
          <a:ln/>
        </p:spPr>
        <p:txBody>
          <a:bodyPr/>
          <a:lstStyle>
            <a:lvl1pPr>
              <a:defRPr/>
            </a:lvl1pPr>
          </a:lstStyle>
          <a:p>
            <a:fld id="{20D5FB38-8412-4A70-9E7C-E6F2B2DD2016}" type="slidenum">
              <a:rPr lang="fr-FR" altLang="fr-FR"/>
              <a:pPr/>
              <a:t>‹n°›</a:t>
            </a:fld>
            <a:endParaRPr lang="fr-FR" altLang="fr-FR"/>
          </a:p>
        </p:txBody>
      </p:sp>
    </p:spTree>
    <p:extLst>
      <p:ext uri="{BB962C8B-B14F-4D97-AF65-F5344CB8AC3E}">
        <p14:creationId xmlns:p14="http://schemas.microsoft.com/office/powerpoint/2010/main" val="312007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3664C-42F2-864B-9254-3035BD9E66E7}"/>
              </a:ext>
            </a:extLst>
          </p:cNvPr>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0EA0DBA4-0407-4BD6-AF19-77DF4BF4B3D8}"/>
              </a:ext>
            </a:extLst>
          </p:cNvPr>
          <p:cNvSpPr>
            <a:spLocks noGrp="1" noChangeArrowheads="1"/>
          </p:cNvSpPr>
          <p:nvPr>
            <p:ph type="dt" sz="half" idx="10"/>
          </p:nvPr>
        </p:nvSpPr>
        <p:spPr>
          <a:ln/>
        </p:spPr>
        <p:txBody>
          <a:bodyPr/>
          <a:lstStyle>
            <a:lvl1pPr>
              <a:defRPr/>
            </a:lvl1pPr>
          </a:lstStyle>
          <a:p>
            <a:fld id="{C498932E-B15A-4C3E-8D15-3A7011703576}" type="datetimeFigureOut">
              <a:rPr lang="fr-FR" altLang="fr-FR"/>
              <a:pPr/>
              <a:t>04/12/2019</a:t>
            </a:fld>
            <a:endParaRPr lang="fr-FR" altLang="fr-FR"/>
          </a:p>
        </p:txBody>
      </p:sp>
      <p:sp>
        <p:nvSpPr>
          <p:cNvPr id="4" name="Espace réservé du pied de page 4">
            <a:extLst>
              <a:ext uri="{FF2B5EF4-FFF2-40B4-BE49-F238E27FC236}">
                <a16:creationId xmlns:a16="http://schemas.microsoft.com/office/drawing/2014/main" id="{3DEDA039-F8B1-4BEB-984A-93DF4E203C2D}"/>
              </a:ext>
            </a:extLst>
          </p:cNvPr>
          <p:cNvSpPr>
            <a:spLocks noGrp="1" noChangeArrowheads="1"/>
          </p:cNvSpPr>
          <p:nvPr>
            <p:ph type="ftr" sz="quarter" idx="11"/>
          </p:nvPr>
        </p:nvSpPr>
        <p:spPr>
          <a:ln/>
        </p:spPr>
        <p:txBody>
          <a:bodyPr/>
          <a:lstStyle>
            <a:lvl1pPr>
              <a:defRPr/>
            </a:lvl1pPr>
          </a:lstStyle>
          <a:p>
            <a:endParaRPr lang="fr-FR" altLang="fr-FR"/>
          </a:p>
        </p:txBody>
      </p:sp>
      <p:sp>
        <p:nvSpPr>
          <p:cNvPr id="5" name="Espace réservé du numéro de diapositive 5">
            <a:extLst>
              <a:ext uri="{FF2B5EF4-FFF2-40B4-BE49-F238E27FC236}">
                <a16:creationId xmlns:a16="http://schemas.microsoft.com/office/drawing/2014/main" id="{EB1401BD-6475-4C73-A6A9-CCD52A29D924}"/>
              </a:ext>
            </a:extLst>
          </p:cNvPr>
          <p:cNvSpPr>
            <a:spLocks noGrp="1" noChangeArrowheads="1"/>
          </p:cNvSpPr>
          <p:nvPr>
            <p:ph type="sldNum" sz="quarter" idx="12"/>
          </p:nvPr>
        </p:nvSpPr>
        <p:spPr>
          <a:ln/>
        </p:spPr>
        <p:txBody>
          <a:bodyPr/>
          <a:lstStyle>
            <a:lvl1pPr>
              <a:defRPr/>
            </a:lvl1pPr>
          </a:lstStyle>
          <a:p>
            <a:fld id="{25E7690F-6020-4DBB-9262-0737978BF3A3}" type="slidenum">
              <a:rPr lang="fr-FR" altLang="fr-FR"/>
              <a:pPr/>
              <a:t>‹n°›</a:t>
            </a:fld>
            <a:endParaRPr lang="fr-FR" altLang="fr-FR"/>
          </a:p>
        </p:txBody>
      </p:sp>
    </p:spTree>
    <p:extLst>
      <p:ext uri="{BB962C8B-B14F-4D97-AF65-F5344CB8AC3E}">
        <p14:creationId xmlns:p14="http://schemas.microsoft.com/office/powerpoint/2010/main" val="217717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CAF7BE9-98D3-4FE1-BC9A-60B4F53A8D3A}"/>
              </a:ext>
            </a:extLst>
          </p:cNvPr>
          <p:cNvSpPr>
            <a:spLocks noGrp="1" noChangeArrowheads="1"/>
          </p:cNvSpPr>
          <p:nvPr>
            <p:ph type="dt" sz="half" idx="10"/>
          </p:nvPr>
        </p:nvSpPr>
        <p:spPr>
          <a:ln/>
        </p:spPr>
        <p:txBody>
          <a:bodyPr/>
          <a:lstStyle>
            <a:lvl1pPr>
              <a:defRPr/>
            </a:lvl1pPr>
          </a:lstStyle>
          <a:p>
            <a:fld id="{0C08FD8C-59E0-4360-8B05-497FF114E5F9}" type="datetimeFigureOut">
              <a:rPr lang="fr-FR" altLang="fr-FR"/>
              <a:pPr/>
              <a:t>04/12/2019</a:t>
            </a:fld>
            <a:endParaRPr lang="fr-FR" altLang="fr-FR"/>
          </a:p>
        </p:txBody>
      </p:sp>
      <p:sp>
        <p:nvSpPr>
          <p:cNvPr id="3" name="Espace réservé du pied de page 4">
            <a:extLst>
              <a:ext uri="{FF2B5EF4-FFF2-40B4-BE49-F238E27FC236}">
                <a16:creationId xmlns:a16="http://schemas.microsoft.com/office/drawing/2014/main" id="{0D03D50D-A248-40C7-9741-8B0C84156C0A}"/>
              </a:ext>
            </a:extLst>
          </p:cNvPr>
          <p:cNvSpPr>
            <a:spLocks noGrp="1" noChangeArrowheads="1"/>
          </p:cNvSpPr>
          <p:nvPr>
            <p:ph type="ftr" sz="quarter" idx="11"/>
          </p:nvPr>
        </p:nvSpPr>
        <p:spPr>
          <a:ln/>
        </p:spPr>
        <p:txBody>
          <a:bodyPr/>
          <a:lstStyle>
            <a:lvl1pPr>
              <a:defRPr/>
            </a:lvl1pPr>
          </a:lstStyle>
          <a:p>
            <a:endParaRPr lang="fr-FR" altLang="fr-FR"/>
          </a:p>
        </p:txBody>
      </p:sp>
      <p:sp>
        <p:nvSpPr>
          <p:cNvPr id="4" name="Espace réservé du numéro de diapositive 5">
            <a:extLst>
              <a:ext uri="{FF2B5EF4-FFF2-40B4-BE49-F238E27FC236}">
                <a16:creationId xmlns:a16="http://schemas.microsoft.com/office/drawing/2014/main" id="{8CED4BC6-1D4F-4BD8-A8B2-0C1223DA4B42}"/>
              </a:ext>
            </a:extLst>
          </p:cNvPr>
          <p:cNvSpPr>
            <a:spLocks noGrp="1" noChangeArrowheads="1"/>
          </p:cNvSpPr>
          <p:nvPr>
            <p:ph type="sldNum" sz="quarter" idx="12"/>
          </p:nvPr>
        </p:nvSpPr>
        <p:spPr>
          <a:ln/>
        </p:spPr>
        <p:txBody>
          <a:bodyPr/>
          <a:lstStyle>
            <a:lvl1pPr>
              <a:defRPr/>
            </a:lvl1pPr>
          </a:lstStyle>
          <a:p>
            <a:fld id="{B34A3F24-0A86-40DA-90B5-22DB4808563A}" type="slidenum">
              <a:rPr lang="fr-FR" altLang="fr-FR"/>
              <a:pPr/>
              <a:t>‹n°›</a:t>
            </a:fld>
            <a:endParaRPr lang="fr-FR" altLang="fr-FR"/>
          </a:p>
        </p:txBody>
      </p:sp>
    </p:spTree>
    <p:extLst>
      <p:ext uri="{BB962C8B-B14F-4D97-AF65-F5344CB8AC3E}">
        <p14:creationId xmlns:p14="http://schemas.microsoft.com/office/powerpoint/2010/main" val="409403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DDAE3-3375-C84A-B438-1239C620188E}"/>
              </a:ext>
            </a:extLst>
          </p:cNvPr>
          <p:cNvSpPr>
            <a:spLocks noGrp="1"/>
          </p:cNvSpPr>
          <p:nvPr>
            <p:ph type="title"/>
          </p:nvPr>
        </p:nvSpPr>
        <p:spPr>
          <a:xfrm>
            <a:off x="1679577" y="914400"/>
            <a:ext cx="7864474" cy="3200400"/>
          </a:xfrm>
        </p:spPr>
        <p:txBody>
          <a:bodyPr anchor="b"/>
          <a:lstStyle>
            <a:lvl1pPr>
              <a:defRPr sz="6400"/>
            </a:lvl1pPr>
          </a:lstStyle>
          <a:p>
            <a:r>
              <a:rPr lang="fr-FR"/>
              <a:t>Modifiez le style du titre</a:t>
            </a:r>
          </a:p>
        </p:txBody>
      </p:sp>
      <p:sp>
        <p:nvSpPr>
          <p:cNvPr id="3" name="Espace réservé du contenu 2">
            <a:extLst>
              <a:ext uri="{FF2B5EF4-FFF2-40B4-BE49-F238E27FC236}">
                <a16:creationId xmlns:a16="http://schemas.microsoft.com/office/drawing/2014/main" id="{D48583C7-A94C-2C41-962F-27D6090D2292}"/>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B32975-9503-1748-A009-F6D44CB948E1}"/>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4AB87AB-0AC9-4074-996A-FBB003820B35}"/>
              </a:ext>
            </a:extLst>
          </p:cNvPr>
          <p:cNvSpPr>
            <a:spLocks noGrp="1" noChangeArrowheads="1"/>
          </p:cNvSpPr>
          <p:nvPr>
            <p:ph type="dt" sz="half" idx="10"/>
          </p:nvPr>
        </p:nvSpPr>
        <p:spPr>
          <a:ln/>
        </p:spPr>
        <p:txBody>
          <a:bodyPr/>
          <a:lstStyle>
            <a:lvl1pPr>
              <a:defRPr/>
            </a:lvl1pPr>
          </a:lstStyle>
          <a:p>
            <a:fld id="{922A3AC0-E873-4B47-BA76-B6D7208B8BFB}" type="datetimeFigureOut">
              <a:rPr lang="fr-FR" altLang="fr-FR"/>
              <a:pPr/>
              <a:t>04/12/2019</a:t>
            </a:fld>
            <a:endParaRPr lang="fr-FR" altLang="fr-FR"/>
          </a:p>
        </p:txBody>
      </p:sp>
      <p:sp>
        <p:nvSpPr>
          <p:cNvPr id="6" name="Espace réservé du pied de page 4">
            <a:extLst>
              <a:ext uri="{FF2B5EF4-FFF2-40B4-BE49-F238E27FC236}">
                <a16:creationId xmlns:a16="http://schemas.microsoft.com/office/drawing/2014/main" id="{6333990C-1CAB-4C2E-B7D8-056CD4543BB7}"/>
              </a:ext>
            </a:extLst>
          </p:cNvPr>
          <p:cNvSpPr>
            <a:spLocks noGrp="1" noChangeArrowheads="1"/>
          </p:cNvSpPr>
          <p:nvPr>
            <p:ph type="ftr" sz="quarter" idx="11"/>
          </p:nvPr>
        </p:nvSpPr>
        <p:spPr>
          <a:ln/>
        </p:spPr>
        <p:txBody>
          <a:bodyPr/>
          <a:lstStyle>
            <a:lvl1pPr>
              <a:defRPr/>
            </a:lvl1pPr>
          </a:lstStyle>
          <a:p>
            <a:endParaRPr lang="fr-FR" altLang="fr-FR"/>
          </a:p>
        </p:txBody>
      </p:sp>
      <p:sp>
        <p:nvSpPr>
          <p:cNvPr id="7" name="Espace réservé du numéro de diapositive 5">
            <a:extLst>
              <a:ext uri="{FF2B5EF4-FFF2-40B4-BE49-F238E27FC236}">
                <a16:creationId xmlns:a16="http://schemas.microsoft.com/office/drawing/2014/main" id="{9F9857C7-2274-4996-AE8D-F1637EACE108}"/>
              </a:ext>
            </a:extLst>
          </p:cNvPr>
          <p:cNvSpPr>
            <a:spLocks noGrp="1" noChangeArrowheads="1"/>
          </p:cNvSpPr>
          <p:nvPr>
            <p:ph type="sldNum" sz="quarter" idx="12"/>
          </p:nvPr>
        </p:nvSpPr>
        <p:spPr>
          <a:ln/>
        </p:spPr>
        <p:txBody>
          <a:bodyPr/>
          <a:lstStyle>
            <a:lvl1pPr>
              <a:defRPr/>
            </a:lvl1pPr>
          </a:lstStyle>
          <a:p>
            <a:fld id="{AF911068-37D3-4082-B8B8-054DCDC19889}" type="slidenum">
              <a:rPr lang="fr-FR" altLang="fr-FR"/>
              <a:pPr/>
              <a:t>‹n°›</a:t>
            </a:fld>
            <a:endParaRPr lang="fr-FR" altLang="fr-FR"/>
          </a:p>
        </p:txBody>
      </p:sp>
    </p:spTree>
    <p:extLst>
      <p:ext uri="{BB962C8B-B14F-4D97-AF65-F5344CB8AC3E}">
        <p14:creationId xmlns:p14="http://schemas.microsoft.com/office/powerpoint/2010/main" val="97867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E7F9E-071C-244E-9E36-70EF079D645D}"/>
              </a:ext>
            </a:extLst>
          </p:cNvPr>
          <p:cNvSpPr>
            <a:spLocks noGrp="1"/>
          </p:cNvSpPr>
          <p:nvPr>
            <p:ph type="title"/>
          </p:nvPr>
        </p:nvSpPr>
        <p:spPr>
          <a:xfrm>
            <a:off x="1679577" y="914400"/>
            <a:ext cx="7864474" cy="3200400"/>
          </a:xfrm>
        </p:spPr>
        <p:txBody>
          <a:bodyPr anchor="b"/>
          <a:lstStyle>
            <a:lvl1pPr>
              <a:defRPr sz="6400"/>
            </a:lvl1pPr>
          </a:lstStyle>
          <a:p>
            <a:r>
              <a:rPr lang="fr-FR"/>
              <a:t>Modifiez le style du titre</a:t>
            </a:r>
          </a:p>
        </p:txBody>
      </p:sp>
      <p:sp>
        <p:nvSpPr>
          <p:cNvPr id="3" name="Espace réservé pour une image  2">
            <a:extLst>
              <a:ext uri="{FF2B5EF4-FFF2-40B4-BE49-F238E27FC236}">
                <a16:creationId xmlns:a16="http://schemas.microsoft.com/office/drawing/2014/main" id="{3656878C-20B7-5042-9870-6C0EA9BEFDCB}"/>
              </a:ext>
            </a:extLst>
          </p:cNvPr>
          <p:cNvSpPr>
            <a:spLocks noGrp="1"/>
          </p:cNvSpPr>
          <p:nvPr>
            <p:ph type="pic" idx="1"/>
          </p:nvPr>
        </p:nvSpPr>
        <p:spPr>
          <a:xfrm>
            <a:off x="10366376" y="1974851"/>
            <a:ext cx="12344400" cy="974725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fr-FR" noProof="0"/>
          </a:p>
        </p:txBody>
      </p:sp>
      <p:sp>
        <p:nvSpPr>
          <p:cNvPr id="4" name="Espace réservé du texte 3">
            <a:extLst>
              <a:ext uri="{FF2B5EF4-FFF2-40B4-BE49-F238E27FC236}">
                <a16:creationId xmlns:a16="http://schemas.microsoft.com/office/drawing/2014/main" id="{F13F7C56-20C5-3D41-B120-CB336D14A377}"/>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FE60BD4F-AFD2-40B0-B9C3-586E789EB1FB}"/>
              </a:ext>
            </a:extLst>
          </p:cNvPr>
          <p:cNvSpPr>
            <a:spLocks noGrp="1" noChangeArrowheads="1"/>
          </p:cNvSpPr>
          <p:nvPr>
            <p:ph type="dt" sz="half" idx="10"/>
          </p:nvPr>
        </p:nvSpPr>
        <p:spPr>
          <a:ln/>
        </p:spPr>
        <p:txBody>
          <a:bodyPr/>
          <a:lstStyle>
            <a:lvl1pPr>
              <a:defRPr/>
            </a:lvl1pPr>
          </a:lstStyle>
          <a:p>
            <a:fld id="{07F5F454-222B-4749-A057-A8F5913A9D1C}" type="datetimeFigureOut">
              <a:rPr lang="fr-FR" altLang="fr-FR"/>
              <a:pPr/>
              <a:t>04/12/2019</a:t>
            </a:fld>
            <a:endParaRPr lang="fr-FR" altLang="fr-FR"/>
          </a:p>
        </p:txBody>
      </p:sp>
      <p:sp>
        <p:nvSpPr>
          <p:cNvPr id="6" name="Espace réservé du pied de page 4">
            <a:extLst>
              <a:ext uri="{FF2B5EF4-FFF2-40B4-BE49-F238E27FC236}">
                <a16:creationId xmlns:a16="http://schemas.microsoft.com/office/drawing/2014/main" id="{0A8ECD33-6EA7-4F00-A033-3375DA68FA0D}"/>
              </a:ext>
            </a:extLst>
          </p:cNvPr>
          <p:cNvSpPr>
            <a:spLocks noGrp="1" noChangeArrowheads="1"/>
          </p:cNvSpPr>
          <p:nvPr>
            <p:ph type="ftr" sz="quarter" idx="11"/>
          </p:nvPr>
        </p:nvSpPr>
        <p:spPr>
          <a:ln/>
        </p:spPr>
        <p:txBody>
          <a:bodyPr/>
          <a:lstStyle>
            <a:lvl1pPr>
              <a:defRPr/>
            </a:lvl1pPr>
          </a:lstStyle>
          <a:p>
            <a:endParaRPr lang="fr-FR" altLang="fr-FR"/>
          </a:p>
        </p:txBody>
      </p:sp>
      <p:sp>
        <p:nvSpPr>
          <p:cNvPr id="7" name="Espace réservé du numéro de diapositive 5">
            <a:extLst>
              <a:ext uri="{FF2B5EF4-FFF2-40B4-BE49-F238E27FC236}">
                <a16:creationId xmlns:a16="http://schemas.microsoft.com/office/drawing/2014/main" id="{A2DC1C83-F6AB-477E-B852-AFC955D69279}"/>
              </a:ext>
            </a:extLst>
          </p:cNvPr>
          <p:cNvSpPr>
            <a:spLocks noGrp="1" noChangeArrowheads="1"/>
          </p:cNvSpPr>
          <p:nvPr>
            <p:ph type="sldNum" sz="quarter" idx="12"/>
          </p:nvPr>
        </p:nvSpPr>
        <p:spPr>
          <a:ln/>
        </p:spPr>
        <p:txBody>
          <a:bodyPr/>
          <a:lstStyle>
            <a:lvl1pPr>
              <a:defRPr/>
            </a:lvl1pPr>
          </a:lstStyle>
          <a:p>
            <a:fld id="{CE6630C5-2A69-43E8-B325-0A6AAED6A586}" type="slidenum">
              <a:rPr lang="fr-FR" altLang="fr-FR"/>
              <a:pPr/>
              <a:t>‹n°›</a:t>
            </a:fld>
            <a:endParaRPr lang="fr-FR" altLang="fr-FR"/>
          </a:p>
        </p:txBody>
      </p:sp>
    </p:spTree>
    <p:extLst>
      <p:ext uri="{BB962C8B-B14F-4D97-AF65-F5344CB8AC3E}">
        <p14:creationId xmlns:p14="http://schemas.microsoft.com/office/powerpoint/2010/main" val="336564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7CAAE-F6AC-234F-808B-46347415C0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3DBC927-82DF-3142-98D8-C267CBBAF4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867443-C1E9-4D2D-94E7-377901EAEB17}"/>
              </a:ext>
            </a:extLst>
          </p:cNvPr>
          <p:cNvSpPr>
            <a:spLocks noGrp="1" noChangeArrowheads="1"/>
          </p:cNvSpPr>
          <p:nvPr>
            <p:ph type="dt" sz="half" idx="10"/>
          </p:nvPr>
        </p:nvSpPr>
        <p:spPr>
          <a:ln/>
        </p:spPr>
        <p:txBody>
          <a:bodyPr/>
          <a:lstStyle>
            <a:lvl1pPr>
              <a:defRPr/>
            </a:lvl1pPr>
          </a:lstStyle>
          <a:p>
            <a:fld id="{8E3E1565-C2E5-476A-9407-FC01E97B7207}" type="datetimeFigureOut">
              <a:rPr lang="fr-FR" altLang="fr-FR"/>
              <a:pPr/>
              <a:t>04/12/2019</a:t>
            </a:fld>
            <a:endParaRPr lang="fr-FR" altLang="fr-FR"/>
          </a:p>
        </p:txBody>
      </p:sp>
      <p:sp>
        <p:nvSpPr>
          <p:cNvPr id="5" name="Espace réservé du pied de page 4">
            <a:extLst>
              <a:ext uri="{FF2B5EF4-FFF2-40B4-BE49-F238E27FC236}">
                <a16:creationId xmlns:a16="http://schemas.microsoft.com/office/drawing/2014/main" id="{DB871437-B22C-411B-B87F-FB6491C90530}"/>
              </a:ext>
            </a:extLst>
          </p:cNvPr>
          <p:cNvSpPr>
            <a:spLocks noGrp="1" noChangeArrowheads="1"/>
          </p:cNvSpPr>
          <p:nvPr>
            <p:ph type="ftr" sz="quarter" idx="11"/>
          </p:nvPr>
        </p:nvSpPr>
        <p:spPr>
          <a:ln/>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4CFABC90-E055-4DBE-BF2A-942EE99E2809}"/>
              </a:ext>
            </a:extLst>
          </p:cNvPr>
          <p:cNvSpPr>
            <a:spLocks noGrp="1" noChangeArrowheads="1"/>
          </p:cNvSpPr>
          <p:nvPr>
            <p:ph type="sldNum" sz="quarter" idx="12"/>
          </p:nvPr>
        </p:nvSpPr>
        <p:spPr>
          <a:ln/>
        </p:spPr>
        <p:txBody>
          <a:bodyPr/>
          <a:lstStyle>
            <a:lvl1pPr>
              <a:defRPr/>
            </a:lvl1pPr>
          </a:lstStyle>
          <a:p>
            <a:fld id="{8630A63C-257A-4C99-93FB-FE32079C2DF0}" type="slidenum">
              <a:rPr lang="fr-FR" altLang="fr-FR"/>
              <a:pPr/>
              <a:t>‹n°›</a:t>
            </a:fld>
            <a:endParaRPr lang="fr-FR" altLang="fr-FR"/>
          </a:p>
        </p:txBody>
      </p:sp>
    </p:spTree>
    <p:extLst>
      <p:ext uri="{BB962C8B-B14F-4D97-AF65-F5344CB8AC3E}">
        <p14:creationId xmlns:p14="http://schemas.microsoft.com/office/powerpoint/2010/main" val="4119164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C8D11E-E5EC-274E-9F29-C39432EC0D73}"/>
              </a:ext>
            </a:extLst>
          </p:cNvPr>
          <p:cNvSpPr>
            <a:spLocks noGrp="1"/>
          </p:cNvSpPr>
          <p:nvPr>
            <p:ph type="title" orient="vert"/>
          </p:nvPr>
        </p:nvSpPr>
        <p:spPr>
          <a:xfrm>
            <a:off x="17449800" y="730250"/>
            <a:ext cx="5257800" cy="11623676"/>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DEFEF1-20EF-1642-9CDA-64A4F1790EF9}"/>
              </a:ext>
            </a:extLst>
          </p:cNvPr>
          <p:cNvSpPr>
            <a:spLocks noGrp="1"/>
          </p:cNvSpPr>
          <p:nvPr>
            <p:ph type="body" orient="vert" idx="1"/>
          </p:nvPr>
        </p:nvSpPr>
        <p:spPr>
          <a:xfrm>
            <a:off x="1676400" y="730250"/>
            <a:ext cx="15468600" cy="1162367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A1BB91-234C-4EE4-81BB-40DB0A461934}"/>
              </a:ext>
            </a:extLst>
          </p:cNvPr>
          <p:cNvSpPr>
            <a:spLocks noGrp="1" noChangeArrowheads="1"/>
          </p:cNvSpPr>
          <p:nvPr>
            <p:ph type="dt" sz="half" idx="10"/>
          </p:nvPr>
        </p:nvSpPr>
        <p:spPr>
          <a:ln/>
        </p:spPr>
        <p:txBody>
          <a:bodyPr/>
          <a:lstStyle>
            <a:lvl1pPr>
              <a:defRPr/>
            </a:lvl1pPr>
          </a:lstStyle>
          <a:p>
            <a:fld id="{2A77D280-5AB8-4509-B3F2-43490710CB6C}" type="datetimeFigureOut">
              <a:rPr lang="fr-FR" altLang="fr-FR"/>
              <a:pPr/>
              <a:t>04/12/2019</a:t>
            </a:fld>
            <a:endParaRPr lang="fr-FR" altLang="fr-FR"/>
          </a:p>
        </p:txBody>
      </p:sp>
      <p:sp>
        <p:nvSpPr>
          <p:cNvPr id="5" name="Espace réservé du pied de page 4">
            <a:extLst>
              <a:ext uri="{FF2B5EF4-FFF2-40B4-BE49-F238E27FC236}">
                <a16:creationId xmlns:a16="http://schemas.microsoft.com/office/drawing/2014/main" id="{B7C0B5E7-3057-40EA-95C2-A3E27CA6F7B2}"/>
              </a:ext>
            </a:extLst>
          </p:cNvPr>
          <p:cNvSpPr>
            <a:spLocks noGrp="1" noChangeArrowheads="1"/>
          </p:cNvSpPr>
          <p:nvPr>
            <p:ph type="ftr" sz="quarter" idx="11"/>
          </p:nvPr>
        </p:nvSpPr>
        <p:spPr>
          <a:ln/>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B902167D-2DC2-4F9F-BCF5-6CBE590FD950}"/>
              </a:ext>
            </a:extLst>
          </p:cNvPr>
          <p:cNvSpPr>
            <a:spLocks noGrp="1" noChangeArrowheads="1"/>
          </p:cNvSpPr>
          <p:nvPr>
            <p:ph type="sldNum" sz="quarter" idx="12"/>
          </p:nvPr>
        </p:nvSpPr>
        <p:spPr>
          <a:ln/>
        </p:spPr>
        <p:txBody>
          <a:bodyPr/>
          <a:lstStyle>
            <a:lvl1pPr>
              <a:defRPr/>
            </a:lvl1pPr>
          </a:lstStyle>
          <a:p>
            <a:fld id="{3716DE4A-8683-4DB6-93B0-0513EC087D8C}" type="slidenum">
              <a:rPr lang="fr-FR" altLang="fr-FR"/>
              <a:pPr/>
              <a:t>‹n°›</a:t>
            </a:fld>
            <a:endParaRPr lang="fr-FR" altLang="fr-FR"/>
          </a:p>
        </p:txBody>
      </p:sp>
    </p:spTree>
    <p:extLst>
      <p:ext uri="{BB962C8B-B14F-4D97-AF65-F5344CB8AC3E}">
        <p14:creationId xmlns:p14="http://schemas.microsoft.com/office/powerpoint/2010/main" val="4010325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age 1">
    <p:spTree>
      <p:nvGrpSpPr>
        <p:cNvPr id="1" name=""/>
        <p:cNvGrpSpPr/>
        <p:nvPr/>
      </p:nvGrpSpPr>
      <p:grpSpPr>
        <a:xfrm>
          <a:off x="0" y="0"/>
          <a:ext cx="0" cy="0"/>
          <a:chOff x="0" y="0"/>
          <a:chExt cx="0" cy="0"/>
        </a:xfrm>
      </p:grpSpPr>
      <p:sp>
        <p:nvSpPr>
          <p:cNvPr id="156" name="Rectangle"/>
          <p:cNvSpPr>
            <a:spLocks noGrp="1"/>
          </p:cNvSpPr>
          <p:nvPr>
            <p:ph type="body" idx="13"/>
          </p:nvPr>
        </p:nvSpPr>
        <p:spPr>
          <a:xfrm>
            <a:off x="0" y="0"/>
            <a:ext cx="10795794" cy="13715999"/>
          </a:xfrm>
          <a:prstGeom prst="rect">
            <a:avLst/>
          </a:prstGeom>
          <a:solidFill>
            <a:srgbClr val="DCDEE0"/>
          </a:solidFill>
        </p:spPr>
        <p:txBody>
          <a:bodyPr anchor="ctr"/>
          <a:lstStyle/>
          <a:p>
            <a:endParaRPr/>
          </a:p>
        </p:txBody>
      </p:sp>
      <p:sp>
        <p:nvSpPr>
          <p:cNvPr id="157" name="Title Text"/>
          <p:cNvSpPr txBox="1">
            <a:spLocks noGrp="1"/>
          </p:cNvSpPr>
          <p:nvPr>
            <p:ph type="title"/>
          </p:nvPr>
        </p:nvSpPr>
        <p:spPr>
          <a:xfrm>
            <a:off x="9667824" y="1758999"/>
            <a:ext cx="11425041" cy="5099001"/>
          </a:xfrm>
          <a:prstGeom prst="rect">
            <a:avLst/>
          </a:prstGeom>
        </p:spPr>
        <p:txBody>
          <a:bodyPr/>
          <a:lstStyle>
            <a:lvl1pPr>
              <a:lnSpc>
                <a:spcPct val="70000"/>
              </a:lnSpc>
              <a:defRPr sz="11200" spc="-336" baseline="8928"/>
            </a:lvl1pPr>
          </a:lstStyle>
          <a:p>
            <a:r>
              <a:t>Title Text</a:t>
            </a:r>
          </a:p>
        </p:txBody>
      </p:sp>
      <p:sp>
        <p:nvSpPr>
          <p:cNvPr id="158" name="Body Level One…"/>
          <p:cNvSpPr txBox="1">
            <a:spLocks noGrp="1"/>
          </p:cNvSpPr>
          <p:nvPr>
            <p:ph type="body" sz="quarter" idx="1"/>
          </p:nvPr>
        </p:nvSpPr>
        <p:spPr>
          <a:xfrm>
            <a:off x="12192000" y="6858000"/>
            <a:ext cx="10431761" cy="509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0" name="Object"/>
          <p:cNvSpPr txBox="1">
            <a:spLocks noGrp="1"/>
          </p:cNvSpPr>
          <p:nvPr>
            <p:ph sz="quarter" idx="3"/>
          </p:nvPr>
        </p:nvSpPr>
        <p:spPr>
          <a:xfrm>
            <a:off x="1758999" y="5977234"/>
            <a:ext cx="7239795" cy="1761531"/>
          </a:xfrm>
          <a:prstGeom prst="rect">
            <a:avLst/>
          </a:prstGeom>
        </p:spPr>
        <p:txBody>
          <a:bodyPr anchor="ctr">
            <a:normAutofit/>
          </a:bodyPr>
          <a:lstStyle/>
          <a:p>
            <a:endParaRPr/>
          </a:p>
        </p:txBody>
      </p:sp>
      <p:sp>
        <p:nvSpPr>
          <p:cNvPr id="6" name="Slide Number">
            <a:extLst>
              <a:ext uri="{FF2B5EF4-FFF2-40B4-BE49-F238E27FC236}">
                <a16:creationId xmlns:a16="http://schemas.microsoft.com/office/drawing/2014/main" id="{FE9E77EB-AA66-4C13-86D3-A034CDC77509}"/>
              </a:ext>
            </a:extLst>
          </p:cNvPr>
          <p:cNvSpPr txBox="1">
            <a:spLocks noGrp="1" noChangeArrowheads="1"/>
          </p:cNvSpPr>
          <p:nvPr>
            <p:ph type="sldNum" sz="quarter" idx="14"/>
          </p:nvPr>
        </p:nvSpPr>
        <p:spPr>
          <a:ln/>
        </p:spPr>
        <p:txBody>
          <a:bodyPr/>
          <a:lstStyle>
            <a:lvl1pPr>
              <a:defRPr/>
            </a:lvl1pPr>
          </a:lstStyle>
          <a:p>
            <a:fld id="{19451FFD-939F-445D-A7A2-71895F637710}" type="slidenum">
              <a:rPr lang="fr-FR" altLang="fr-FR"/>
              <a:pPr/>
              <a:t>‹n°›</a:t>
            </a:fld>
            <a:endParaRPr lang="fr-FR" altLang="fr-FR"/>
          </a:p>
        </p:txBody>
      </p:sp>
    </p:spTree>
    <p:extLst>
      <p:ext uri="{BB962C8B-B14F-4D97-AF65-F5344CB8AC3E}">
        <p14:creationId xmlns:p14="http://schemas.microsoft.com/office/powerpoint/2010/main" val="38232641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mage 6">
    <p:spTree>
      <p:nvGrpSpPr>
        <p:cNvPr id="1" name=""/>
        <p:cNvGrpSpPr/>
        <p:nvPr/>
      </p:nvGrpSpPr>
      <p:grpSpPr>
        <a:xfrm>
          <a:off x="0" y="0"/>
          <a:ext cx="0" cy="0"/>
          <a:chOff x="0" y="0"/>
          <a:chExt cx="0" cy="0"/>
        </a:xfrm>
      </p:grpSpPr>
      <p:sp>
        <p:nvSpPr>
          <p:cNvPr id="210" name="Rectangle"/>
          <p:cNvSpPr>
            <a:spLocks noGrp="1"/>
          </p:cNvSpPr>
          <p:nvPr>
            <p:ph type="body" idx="13"/>
          </p:nvPr>
        </p:nvSpPr>
        <p:spPr>
          <a:xfrm>
            <a:off x="-2484" y="6858000"/>
            <a:ext cx="24386484" cy="6857999"/>
          </a:xfrm>
          <a:prstGeom prst="rect">
            <a:avLst/>
          </a:prstGeom>
          <a:solidFill>
            <a:srgbClr val="DCDEE0"/>
          </a:solidFill>
        </p:spPr>
        <p:txBody>
          <a:bodyPr anchor="ctr"/>
          <a:lstStyle/>
          <a:p>
            <a:endParaRPr/>
          </a:p>
        </p:txBody>
      </p:sp>
      <p:sp>
        <p:nvSpPr>
          <p:cNvPr id="211" name="Title Text"/>
          <p:cNvSpPr txBox="1">
            <a:spLocks noGrp="1"/>
          </p:cNvSpPr>
          <p:nvPr>
            <p:ph type="title"/>
          </p:nvPr>
        </p:nvSpPr>
        <p:spPr>
          <a:xfrm>
            <a:off x="1758999" y="1758999"/>
            <a:ext cx="9140793" cy="5971597"/>
          </a:xfrm>
          <a:prstGeom prst="rect">
            <a:avLst/>
          </a:prstGeom>
        </p:spPr>
        <p:txBody>
          <a:bodyPr anchor="b"/>
          <a:lstStyle>
            <a:lvl1pPr>
              <a:lnSpc>
                <a:spcPct val="70000"/>
              </a:lnSpc>
              <a:defRPr sz="11200" spc="-336" baseline="8928"/>
            </a:lvl1pPr>
          </a:lstStyle>
          <a:p>
            <a:r>
              <a:t>Title Text</a:t>
            </a:r>
          </a:p>
        </p:txBody>
      </p:sp>
      <p:sp>
        <p:nvSpPr>
          <p:cNvPr id="212" name="Body Level One…"/>
          <p:cNvSpPr txBox="1">
            <a:spLocks noGrp="1"/>
          </p:cNvSpPr>
          <p:nvPr>
            <p:ph type="body" sz="quarter" idx="1"/>
          </p:nvPr>
        </p:nvSpPr>
        <p:spPr>
          <a:xfrm>
            <a:off x="12203458" y="1758999"/>
            <a:ext cx="9140792" cy="38083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a:extLst>
              <a:ext uri="{FF2B5EF4-FFF2-40B4-BE49-F238E27FC236}">
                <a16:creationId xmlns:a16="http://schemas.microsoft.com/office/drawing/2014/main" id="{ADC27D65-57DC-4D20-A080-B7F97F97CBD4}"/>
              </a:ext>
            </a:extLst>
          </p:cNvPr>
          <p:cNvSpPr txBox="1">
            <a:spLocks noGrp="1" noChangeArrowheads="1"/>
          </p:cNvSpPr>
          <p:nvPr>
            <p:ph type="sldNum" sz="quarter" idx="14"/>
          </p:nvPr>
        </p:nvSpPr>
        <p:spPr>
          <a:xfrm>
            <a:off x="21939250" y="1758950"/>
            <a:ext cx="679450" cy="711200"/>
          </a:xfrm>
        </p:spPr>
        <p:txBody>
          <a:bodyPr/>
          <a:lstStyle>
            <a:lvl1pPr>
              <a:defRPr/>
            </a:lvl1pPr>
          </a:lstStyle>
          <a:p>
            <a:fld id="{61969F53-02D4-466F-86AF-EF43CE54D167}" type="slidenum">
              <a:rPr lang="fr-FR" altLang="fr-FR"/>
              <a:pPr/>
              <a:t>‹n°›</a:t>
            </a:fld>
            <a:endParaRPr lang="fr-FR" altLang="fr-FR"/>
          </a:p>
        </p:txBody>
      </p:sp>
    </p:spTree>
    <p:extLst>
      <p:ext uri="{BB962C8B-B14F-4D97-AF65-F5344CB8AC3E}">
        <p14:creationId xmlns:p14="http://schemas.microsoft.com/office/powerpoint/2010/main" val="4131970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mage 6">
    <p:spTree>
      <p:nvGrpSpPr>
        <p:cNvPr id="1" name=""/>
        <p:cNvGrpSpPr/>
        <p:nvPr/>
      </p:nvGrpSpPr>
      <p:grpSpPr>
        <a:xfrm>
          <a:off x="0" y="0"/>
          <a:ext cx="0" cy="0"/>
          <a:chOff x="0" y="0"/>
          <a:chExt cx="0" cy="0"/>
        </a:xfrm>
      </p:grpSpPr>
      <p:sp>
        <p:nvSpPr>
          <p:cNvPr id="210" name="Rectangle"/>
          <p:cNvSpPr>
            <a:spLocks noGrp="1"/>
          </p:cNvSpPr>
          <p:nvPr>
            <p:ph type="body" idx="13"/>
          </p:nvPr>
        </p:nvSpPr>
        <p:spPr>
          <a:xfrm>
            <a:off x="-2484" y="6858000"/>
            <a:ext cx="24386484" cy="6857999"/>
          </a:xfrm>
          <a:prstGeom prst="rect">
            <a:avLst/>
          </a:prstGeom>
          <a:solidFill>
            <a:srgbClr val="DCDEE0"/>
          </a:solidFill>
        </p:spPr>
        <p:txBody>
          <a:bodyPr anchor="ctr"/>
          <a:lstStyle/>
          <a:p>
            <a:endParaRPr/>
          </a:p>
        </p:txBody>
      </p:sp>
      <p:sp>
        <p:nvSpPr>
          <p:cNvPr id="211" name="Title Text"/>
          <p:cNvSpPr txBox="1">
            <a:spLocks noGrp="1"/>
          </p:cNvSpPr>
          <p:nvPr>
            <p:ph type="title"/>
          </p:nvPr>
        </p:nvSpPr>
        <p:spPr>
          <a:xfrm>
            <a:off x="1758999" y="1758999"/>
            <a:ext cx="9140793" cy="5971597"/>
          </a:xfrm>
          <a:prstGeom prst="rect">
            <a:avLst/>
          </a:prstGeom>
        </p:spPr>
        <p:txBody>
          <a:bodyPr anchor="b"/>
          <a:lstStyle>
            <a:lvl1pPr>
              <a:lnSpc>
                <a:spcPct val="70000"/>
              </a:lnSpc>
              <a:defRPr sz="11200" spc="-336" baseline="8928"/>
            </a:lvl1pPr>
          </a:lstStyle>
          <a:p>
            <a:r>
              <a:t>Title Text</a:t>
            </a:r>
          </a:p>
        </p:txBody>
      </p:sp>
      <p:sp>
        <p:nvSpPr>
          <p:cNvPr id="212" name="Body Level One…"/>
          <p:cNvSpPr txBox="1">
            <a:spLocks noGrp="1"/>
          </p:cNvSpPr>
          <p:nvPr>
            <p:ph type="body" sz="quarter" idx="1"/>
          </p:nvPr>
        </p:nvSpPr>
        <p:spPr>
          <a:xfrm>
            <a:off x="12203458" y="1758999"/>
            <a:ext cx="9140792" cy="38083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a:extLst>
              <a:ext uri="{FF2B5EF4-FFF2-40B4-BE49-F238E27FC236}">
                <a16:creationId xmlns:a16="http://schemas.microsoft.com/office/drawing/2014/main" id="{ADC27D65-57DC-4D20-A080-B7F97F97CBD4}"/>
              </a:ext>
            </a:extLst>
          </p:cNvPr>
          <p:cNvSpPr txBox="1">
            <a:spLocks noGrp="1" noChangeArrowheads="1"/>
          </p:cNvSpPr>
          <p:nvPr>
            <p:ph type="sldNum" sz="quarter" idx="14"/>
          </p:nvPr>
        </p:nvSpPr>
        <p:spPr>
          <a:xfrm>
            <a:off x="21939250" y="1758950"/>
            <a:ext cx="679450" cy="711200"/>
          </a:xfrm>
        </p:spPr>
        <p:txBody>
          <a:bodyPr/>
          <a:lstStyle>
            <a:lvl1pPr>
              <a:defRPr/>
            </a:lvl1pPr>
          </a:lstStyle>
          <a:p>
            <a:fld id="{61969F53-02D4-466F-86AF-EF43CE54D167}" type="slidenum">
              <a:rPr lang="fr-FR" altLang="fr-FR"/>
              <a:pPr/>
              <a:t>‹n°›</a:t>
            </a:fld>
            <a:endParaRPr lang="fr-FR" altLang="fr-FR"/>
          </a:p>
        </p:txBody>
      </p:sp>
    </p:spTree>
    <p:extLst>
      <p:ext uri="{BB962C8B-B14F-4D97-AF65-F5344CB8AC3E}">
        <p14:creationId xmlns:p14="http://schemas.microsoft.com/office/powerpoint/2010/main" val="2731405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rvices 1">
    <p:spTree>
      <p:nvGrpSpPr>
        <p:cNvPr id="1" name=""/>
        <p:cNvGrpSpPr/>
        <p:nvPr/>
      </p:nvGrpSpPr>
      <p:grpSpPr>
        <a:xfrm>
          <a:off x="0" y="0"/>
          <a:ext cx="0" cy="0"/>
          <a:chOff x="0" y="0"/>
          <a:chExt cx="0" cy="0"/>
        </a:xfrm>
      </p:grpSpPr>
      <p:sp>
        <p:nvSpPr>
          <p:cNvPr id="13" name="Line">
            <a:extLst>
              <a:ext uri="{FF2B5EF4-FFF2-40B4-BE49-F238E27FC236}">
                <a16:creationId xmlns:a16="http://schemas.microsoft.com/office/drawing/2014/main" id="{F11DB0FD-9468-4C96-8243-EE038E39342D}"/>
              </a:ext>
            </a:extLst>
          </p:cNvPr>
          <p:cNvSpPr>
            <a:spLocks noChangeShapeType="1"/>
          </p:cNvSpPr>
          <p:nvPr/>
        </p:nvSpPr>
        <p:spPr bwMode="auto">
          <a:xfrm flipH="1" flipV="1">
            <a:off x="2686050" y="8364538"/>
            <a:ext cx="360363" cy="360362"/>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4" name="Line">
            <a:extLst>
              <a:ext uri="{FF2B5EF4-FFF2-40B4-BE49-F238E27FC236}">
                <a16:creationId xmlns:a16="http://schemas.microsoft.com/office/drawing/2014/main" id="{5146EDDE-14EA-4CA3-ADB6-B0698D616A5A}"/>
              </a:ext>
            </a:extLst>
          </p:cNvPr>
          <p:cNvSpPr>
            <a:spLocks noChangeShapeType="1"/>
          </p:cNvSpPr>
          <p:nvPr/>
        </p:nvSpPr>
        <p:spPr bwMode="auto">
          <a:xfrm flipH="1">
            <a:off x="0" y="8366125"/>
            <a:ext cx="2681288"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5" name="Line">
            <a:extLst>
              <a:ext uri="{FF2B5EF4-FFF2-40B4-BE49-F238E27FC236}">
                <a16:creationId xmlns:a16="http://schemas.microsoft.com/office/drawing/2014/main" id="{62A03828-8E79-4C37-8099-7932FFD30D59}"/>
              </a:ext>
            </a:extLst>
          </p:cNvPr>
          <p:cNvSpPr>
            <a:spLocks noChangeShapeType="1"/>
          </p:cNvSpPr>
          <p:nvPr/>
        </p:nvSpPr>
        <p:spPr bwMode="auto">
          <a:xfrm flipH="1" flipV="1">
            <a:off x="21288375" y="8020050"/>
            <a:ext cx="360363" cy="36195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6" name="Line">
            <a:extLst>
              <a:ext uri="{FF2B5EF4-FFF2-40B4-BE49-F238E27FC236}">
                <a16:creationId xmlns:a16="http://schemas.microsoft.com/office/drawing/2014/main" id="{F8845CF1-0F5C-4AE0-BB6A-F5250912FE06}"/>
              </a:ext>
            </a:extLst>
          </p:cNvPr>
          <p:cNvSpPr>
            <a:spLocks noChangeShapeType="1"/>
          </p:cNvSpPr>
          <p:nvPr/>
        </p:nvSpPr>
        <p:spPr bwMode="auto">
          <a:xfrm flipH="1">
            <a:off x="21651913" y="8372475"/>
            <a:ext cx="2732087"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7" name="Line">
            <a:extLst>
              <a:ext uri="{FF2B5EF4-FFF2-40B4-BE49-F238E27FC236}">
                <a16:creationId xmlns:a16="http://schemas.microsoft.com/office/drawing/2014/main" id="{F3358B91-710F-419B-8D68-F7AA4DEBC7D3}"/>
              </a:ext>
            </a:extLst>
          </p:cNvPr>
          <p:cNvSpPr>
            <a:spLocks noChangeShapeType="1"/>
          </p:cNvSpPr>
          <p:nvPr/>
        </p:nvSpPr>
        <p:spPr bwMode="auto">
          <a:xfrm flipH="1" flipV="1">
            <a:off x="10260013" y="8383588"/>
            <a:ext cx="361950" cy="360362"/>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8" name="Line">
            <a:extLst>
              <a:ext uri="{FF2B5EF4-FFF2-40B4-BE49-F238E27FC236}">
                <a16:creationId xmlns:a16="http://schemas.microsoft.com/office/drawing/2014/main" id="{21E7C8F1-6B8A-4CCE-9285-B4947BFDEA2D}"/>
              </a:ext>
            </a:extLst>
          </p:cNvPr>
          <p:cNvSpPr>
            <a:spLocks noChangeShapeType="1"/>
          </p:cNvSpPr>
          <p:nvPr/>
        </p:nvSpPr>
        <p:spPr bwMode="auto">
          <a:xfrm flipH="1">
            <a:off x="6551613" y="8385175"/>
            <a:ext cx="3705225"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9" name="Line">
            <a:extLst>
              <a:ext uri="{FF2B5EF4-FFF2-40B4-BE49-F238E27FC236}">
                <a16:creationId xmlns:a16="http://schemas.microsoft.com/office/drawing/2014/main" id="{B01EE2EF-6781-43C6-A0B3-7A090409182F}"/>
              </a:ext>
            </a:extLst>
          </p:cNvPr>
          <p:cNvSpPr>
            <a:spLocks noChangeShapeType="1"/>
          </p:cNvSpPr>
          <p:nvPr/>
        </p:nvSpPr>
        <p:spPr bwMode="auto">
          <a:xfrm flipH="1" flipV="1">
            <a:off x="6188075" y="8026400"/>
            <a:ext cx="360363" cy="36195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20" name="Line">
            <a:extLst>
              <a:ext uri="{FF2B5EF4-FFF2-40B4-BE49-F238E27FC236}">
                <a16:creationId xmlns:a16="http://schemas.microsoft.com/office/drawing/2014/main" id="{05027ABA-4995-4D5D-A45F-CD917BA2059B}"/>
              </a:ext>
            </a:extLst>
          </p:cNvPr>
          <p:cNvSpPr>
            <a:spLocks noChangeShapeType="1"/>
          </p:cNvSpPr>
          <p:nvPr/>
        </p:nvSpPr>
        <p:spPr bwMode="auto">
          <a:xfrm flipH="1" flipV="1">
            <a:off x="17884775" y="8364538"/>
            <a:ext cx="360363" cy="360362"/>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21" name="Line">
            <a:extLst>
              <a:ext uri="{FF2B5EF4-FFF2-40B4-BE49-F238E27FC236}">
                <a16:creationId xmlns:a16="http://schemas.microsoft.com/office/drawing/2014/main" id="{13A82BD6-0756-4D9D-9C9F-575F646F34FC}"/>
              </a:ext>
            </a:extLst>
          </p:cNvPr>
          <p:cNvSpPr>
            <a:spLocks noChangeShapeType="1"/>
          </p:cNvSpPr>
          <p:nvPr/>
        </p:nvSpPr>
        <p:spPr bwMode="auto">
          <a:xfrm flipH="1">
            <a:off x="14176375" y="8366125"/>
            <a:ext cx="3703638"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22" name="Line">
            <a:extLst>
              <a:ext uri="{FF2B5EF4-FFF2-40B4-BE49-F238E27FC236}">
                <a16:creationId xmlns:a16="http://schemas.microsoft.com/office/drawing/2014/main" id="{38776323-B196-4DE5-9E1A-2EA50DAF2EDE}"/>
              </a:ext>
            </a:extLst>
          </p:cNvPr>
          <p:cNvSpPr>
            <a:spLocks noChangeShapeType="1"/>
          </p:cNvSpPr>
          <p:nvPr/>
        </p:nvSpPr>
        <p:spPr bwMode="auto">
          <a:xfrm flipH="1" flipV="1">
            <a:off x="13811250" y="8007350"/>
            <a:ext cx="361950" cy="36195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436" name="Title Text"/>
          <p:cNvSpPr txBox="1">
            <a:spLocks noGrp="1"/>
          </p:cNvSpPr>
          <p:nvPr>
            <p:ph type="title"/>
          </p:nvPr>
        </p:nvSpPr>
        <p:spPr>
          <a:xfrm>
            <a:off x="1758999" y="1758999"/>
            <a:ext cx="8885784" cy="4449068"/>
          </a:xfrm>
          <a:prstGeom prst="rect">
            <a:avLst/>
          </a:prstGeom>
        </p:spPr>
        <p:txBody>
          <a:bodyPr/>
          <a:lstStyle>
            <a:lvl1pPr>
              <a:lnSpc>
                <a:spcPct val="70000"/>
              </a:lnSpc>
              <a:defRPr sz="11200" spc="-336" baseline="8928"/>
            </a:lvl1pPr>
          </a:lstStyle>
          <a:p>
            <a:r>
              <a:t>Title Text</a:t>
            </a:r>
          </a:p>
        </p:txBody>
      </p:sp>
      <p:sp>
        <p:nvSpPr>
          <p:cNvPr id="438" name="Body Level One…"/>
          <p:cNvSpPr txBox="1">
            <a:spLocks noGrp="1"/>
          </p:cNvSpPr>
          <p:nvPr>
            <p:ph type="body" sz="quarter" idx="1"/>
          </p:nvPr>
        </p:nvSpPr>
        <p:spPr>
          <a:xfrm>
            <a:off x="12184719" y="1758999"/>
            <a:ext cx="8221148" cy="4449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9" name="Image"/>
          <p:cNvSpPr>
            <a:spLocks noGrp="1"/>
          </p:cNvSpPr>
          <p:nvPr>
            <p:ph type="pic" sz="quarter" idx="13"/>
          </p:nvPr>
        </p:nvSpPr>
        <p:spPr>
          <a:xfrm>
            <a:off x="11602242" y="7792854"/>
            <a:ext cx="1179679" cy="1179679"/>
          </a:xfrm>
          <a:prstGeom prst="rect">
            <a:avLst/>
          </a:prstGeom>
        </p:spPr>
        <p:txBody>
          <a:bodyPr lIns="91439" tIns="45719" rIns="91439" bIns="45719"/>
          <a:lstStyle/>
          <a:p>
            <a:pPr lvl="0"/>
            <a:endParaRPr noProof="0">
              <a:sym typeface="Helvetica"/>
            </a:endParaRPr>
          </a:p>
        </p:txBody>
      </p:sp>
      <p:sp>
        <p:nvSpPr>
          <p:cNvPr id="440" name="Image"/>
          <p:cNvSpPr>
            <a:spLocks noGrp="1"/>
          </p:cNvSpPr>
          <p:nvPr>
            <p:ph type="pic" sz="quarter" idx="14"/>
          </p:nvPr>
        </p:nvSpPr>
        <p:spPr>
          <a:xfrm>
            <a:off x="19166424" y="7781741"/>
            <a:ext cx="1200977" cy="1200978"/>
          </a:xfrm>
          <a:prstGeom prst="rect">
            <a:avLst/>
          </a:prstGeom>
        </p:spPr>
        <p:txBody>
          <a:bodyPr lIns="91439" tIns="45719" rIns="91439" bIns="45719"/>
          <a:lstStyle/>
          <a:p>
            <a:pPr lvl="0"/>
            <a:endParaRPr noProof="0">
              <a:sym typeface="Helvetica"/>
            </a:endParaRPr>
          </a:p>
        </p:txBody>
      </p:sp>
      <p:sp>
        <p:nvSpPr>
          <p:cNvPr id="441" name="Service 1"/>
          <p:cNvSpPr txBox="1">
            <a:spLocks noGrp="1"/>
          </p:cNvSpPr>
          <p:nvPr>
            <p:ph type="body" sz="quarter" idx="15"/>
          </p:nvPr>
        </p:nvSpPr>
        <p:spPr>
          <a:xfrm>
            <a:off x="1758999" y="9221803"/>
            <a:ext cx="5716209" cy="954849"/>
          </a:xfrm>
          <a:prstGeom prst="rect">
            <a:avLst/>
          </a:prstGeom>
        </p:spPr>
        <p:txBody>
          <a:bodyPr anchor="ctr"/>
          <a:lstStyle>
            <a:lvl1pPr algn="ctr">
              <a:lnSpc>
                <a:spcPct val="100000"/>
              </a:lnSpc>
              <a:defRPr sz="3200" b="1">
                <a:solidFill>
                  <a:srgbClr val="000000"/>
                </a:solidFill>
              </a:defRPr>
            </a:lvl1pPr>
          </a:lstStyle>
          <a:p>
            <a:r>
              <a:t>Service 1</a:t>
            </a:r>
          </a:p>
        </p:txBody>
      </p:sp>
      <p:sp>
        <p:nvSpPr>
          <p:cNvPr id="442" name="Service 1"/>
          <p:cNvSpPr txBox="1">
            <a:spLocks noGrp="1"/>
          </p:cNvSpPr>
          <p:nvPr>
            <p:ph type="body" sz="quarter" idx="16"/>
          </p:nvPr>
        </p:nvSpPr>
        <p:spPr>
          <a:xfrm>
            <a:off x="16908792" y="9221803"/>
            <a:ext cx="5716209" cy="954849"/>
          </a:xfrm>
          <a:prstGeom prst="rect">
            <a:avLst/>
          </a:prstGeom>
        </p:spPr>
        <p:txBody>
          <a:bodyPr anchor="ctr"/>
          <a:lstStyle>
            <a:lvl1pPr algn="ctr">
              <a:lnSpc>
                <a:spcPct val="100000"/>
              </a:lnSpc>
              <a:defRPr sz="3200" b="1">
                <a:solidFill>
                  <a:srgbClr val="000000"/>
                </a:solidFill>
              </a:defRPr>
            </a:lvl1pPr>
          </a:lstStyle>
          <a:p>
            <a:r>
              <a:t>Service 1</a:t>
            </a:r>
          </a:p>
        </p:txBody>
      </p:sp>
      <p:sp>
        <p:nvSpPr>
          <p:cNvPr id="443" name="Service 1"/>
          <p:cNvSpPr txBox="1">
            <a:spLocks noGrp="1"/>
          </p:cNvSpPr>
          <p:nvPr>
            <p:ph type="body" sz="quarter" idx="17"/>
          </p:nvPr>
        </p:nvSpPr>
        <p:spPr>
          <a:xfrm>
            <a:off x="9333896" y="9221803"/>
            <a:ext cx="5716208" cy="954849"/>
          </a:xfrm>
          <a:prstGeom prst="rect">
            <a:avLst/>
          </a:prstGeom>
        </p:spPr>
        <p:txBody>
          <a:bodyPr anchor="ctr"/>
          <a:lstStyle>
            <a:lvl1pPr algn="ctr">
              <a:lnSpc>
                <a:spcPct val="100000"/>
              </a:lnSpc>
              <a:defRPr sz="3200" b="1">
                <a:solidFill>
                  <a:srgbClr val="000000"/>
                </a:solidFill>
              </a:defRPr>
            </a:lvl1pPr>
          </a:lstStyle>
          <a:p>
            <a:r>
              <a:t>Service 1</a:t>
            </a:r>
          </a:p>
        </p:txBody>
      </p:sp>
      <p:sp>
        <p:nvSpPr>
          <p:cNvPr id="444" name="Body Level One…"/>
          <p:cNvSpPr txBox="1">
            <a:spLocks noGrp="1"/>
          </p:cNvSpPr>
          <p:nvPr>
            <p:ph type="body" sz="quarter" idx="18"/>
          </p:nvPr>
        </p:nvSpPr>
        <p:spPr>
          <a:xfrm>
            <a:off x="1758999" y="10431660"/>
            <a:ext cx="5716208" cy="1518048"/>
          </a:xfrm>
          <a:prstGeom prst="rect">
            <a:avLst/>
          </a:prstGeom>
        </p:spPr>
        <p:txBody>
          <a:bodyPr anchor="ct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45" name="Body Level One…"/>
          <p:cNvSpPr txBox="1">
            <a:spLocks noGrp="1"/>
          </p:cNvSpPr>
          <p:nvPr>
            <p:ph type="body" sz="quarter" idx="19"/>
          </p:nvPr>
        </p:nvSpPr>
        <p:spPr>
          <a:xfrm>
            <a:off x="9333896" y="10431660"/>
            <a:ext cx="5716208" cy="1518048"/>
          </a:xfrm>
          <a:prstGeom prst="rect">
            <a:avLst/>
          </a:prstGeom>
        </p:spPr>
        <p:txBody>
          <a:bodyPr anchor="ct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46" name="Body Level One…"/>
          <p:cNvSpPr txBox="1">
            <a:spLocks noGrp="1"/>
          </p:cNvSpPr>
          <p:nvPr>
            <p:ph type="body" sz="quarter" idx="20"/>
          </p:nvPr>
        </p:nvSpPr>
        <p:spPr>
          <a:xfrm>
            <a:off x="16908794" y="10431660"/>
            <a:ext cx="5716207" cy="1518048"/>
          </a:xfrm>
          <a:prstGeom prst="rect">
            <a:avLst/>
          </a:prstGeom>
        </p:spPr>
        <p:txBody>
          <a:bodyPr anchor="ct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447" name="Image"/>
          <p:cNvSpPr>
            <a:spLocks noGrp="1"/>
          </p:cNvSpPr>
          <p:nvPr>
            <p:ph type="pic" sz="quarter" idx="21"/>
          </p:nvPr>
        </p:nvSpPr>
        <p:spPr>
          <a:xfrm>
            <a:off x="4027347" y="7792854"/>
            <a:ext cx="1179645" cy="1179646"/>
          </a:xfrm>
          <a:prstGeom prst="rect">
            <a:avLst/>
          </a:prstGeom>
        </p:spPr>
        <p:txBody>
          <a:bodyPr lIns="91439" tIns="45719" rIns="91439" bIns="45719"/>
          <a:lstStyle/>
          <a:p>
            <a:pPr lvl="0"/>
            <a:endParaRPr noProof="0">
              <a:sym typeface="Helvetica"/>
            </a:endParaRPr>
          </a:p>
        </p:txBody>
      </p:sp>
      <p:sp>
        <p:nvSpPr>
          <p:cNvPr id="23" name="Slide Number">
            <a:extLst>
              <a:ext uri="{FF2B5EF4-FFF2-40B4-BE49-F238E27FC236}">
                <a16:creationId xmlns:a16="http://schemas.microsoft.com/office/drawing/2014/main" id="{87851406-754E-449B-8CD4-AB9399084E91}"/>
              </a:ext>
            </a:extLst>
          </p:cNvPr>
          <p:cNvSpPr txBox="1">
            <a:spLocks noGrp="1" noChangeArrowheads="1"/>
          </p:cNvSpPr>
          <p:nvPr>
            <p:ph type="sldNum" sz="quarter" idx="22"/>
          </p:nvPr>
        </p:nvSpPr>
        <p:spPr/>
        <p:txBody>
          <a:bodyPr/>
          <a:lstStyle>
            <a:lvl1pPr>
              <a:defRPr/>
            </a:lvl1pPr>
          </a:lstStyle>
          <a:p>
            <a:fld id="{997E7B20-11EB-4BB5-B562-5F625599122A}" type="slidenum">
              <a:rPr lang="fr-FR" altLang="fr-FR"/>
              <a:pPr/>
              <a:t>‹n°›</a:t>
            </a:fld>
            <a:endParaRPr lang="fr-FR" altLang="fr-FR"/>
          </a:p>
        </p:txBody>
      </p:sp>
    </p:spTree>
    <p:extLst>
      <p:ext uri="{BB962C8B-B14F-4D97-AF65-F5344CB8AC3E}">
        <p14:creationId xmlns:p14="http://schemas.microsoft.com/office/powerpoint/2010/main" val="11128372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rvices 9">
    <p:spTree>
      <p:nvGrpSpPr>
        <p:cNvPr id="1" name=""/>
        <p:cNvGrpSpPr/>
        <p:nvPr/>
      </p:nvGrpSpPr>
      <p:grpSpPr>
        <a:xfrm>
          <a:off x="0" y="0"/>
          <a:ext cx="0" cy="0"/>
          <a:chOff x="0" y="0"/>
          <a:chExt cx="0" cy="0"/>
        </a:xfrm>
      </p:grpSpPr>
      <p:sp>
        <p:nvSpPr>
          <p:cNvPr id="12" name="Circle">
            <a:extLst>
              <a:ext uri="{FF2B5EF4-FFF2-40B4-BE49-F238E27FC236}">
                <a16:creationId xmlns:a16="http://schemas.microsoft.com/office/drawing/2014/main" id="{51C40A85-19D3-4950-A047-A7B3BB964477}"/>
              </a:ext>
            </a:extLst>
          </p:cNvPr>
          <p:cNvSpPr>
            <a:spLocks noChangeArrowheads="1"/>
          </p:cNvSpPr>
          <p:nvPr/>
        </p:nvSpPr>
        <p:spPr bwMode="auto">
          <a:xfrm>
            <a:off x="12198350" y="1916113"/>
            <a:ext cx="2157413" cy="2159000"/>
          </a:xfrm>
          <a:prstGeom prst="ellipse">
            <a:avLst/>
          </a:prstGeom>
          <a:noFill/>
          <a:ln w="25400">
            <a:solidFill>
              <a:srgbClr val="DCDEE0"/>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eaLnBrk="1"/>
            <a:endParaRPr lang="fr-FR" altLang="fr-FR" sz="3200" b="1">
              <a:solidFill>
                <a:srgbClr val="FFFFFF"/>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13" name="Circle">
            <a:extLst>
              <a:ext uri="{FF2B5EF4-FFF2-40B4-BE49-F238E27FC236}">
                <a16:creationId xmlns:a16="http://schemas.microsoft.com/office/drawing/2014/main" id="{BACA8582-46C7-45D3-8E34-118268C06E93}"/>
              </a:ext>
            </a:extLst>
          </p:cNvPr>
          <p:cNvSpPr>
            <a:spLocks noChangeArrowheads="1"/>
          </p:cNvSpPr>
          <p:nvPr/>
        </p:nvSpPr>
        <p:spPr bwMode="auto">
          <a:xfrm>
            <a:off x="12198350" y="5778500"/>
            <a:ext cx="2157413" cy="2159000"/>
          </a:xfrm>
          <a:prstGeom prst="ellipse">
            <a:avLst/>
          </a:prstGeom>
          <a:noFill/>
          <a:ln w="25400">
            <a:solidFill>
              <a:srgbClr val="DCDEE0"/>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eaLnBrk="1"/>
            <a:endParaRPr lang="fr-FR" altLang="fr-FR" sz="3200" b="1">
              <a:solidFill>
                <a:srgbClr val="FFFFFF"/>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14" name="Circle">
            <a:extLst>
              <a:ext uri="{FF2B5EF4-FFF2-40B4-BE49-F238E27FC236}">
                <a16:creationId xmlns:a16="http://schemas.microsoft.com/office/drawing/2014/main" id="{1824A202-1FAF-4771-B020-7B9B1D761F57}"/>
              </a:ext>
            </a:extLst>
          </p:cNvPr>
          <p:cNvSpPr>
            <a:spLocks noChangeArrowheads="1"/>
          </p:cNvSpPr>
          <p:nvPr/>
        </p:nvSpPr>
        <p:spPr bwMode="auto">
          <a:xfrm>
            <a:off x="12198350" y="9640888"/>
            <a:ext cx="2157413" cy="2159000"/>
          </a:xfrm>
          <a:prstGeom prst="ellipse">
            <a:avLst/>
          </a:prstGeom>
          <a:noFill/>
          <a:ln w="25400">
            <a:solidFill>
              <a:srgbClr val="DCDEE0"/>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pPr eaLnBrk="1"/>
            <a:endParaRPr lang="fr-FR" altLang="fr-FR" sz="3200" b="1">
              <a:solidFill>
                <a:srgbClr val="FFFFFF"/>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15" name="Line">
            <a:extLst>
              <a:ext uri="{FF2B5EF4-FFF2-40B4-BE49-F238E27FC236}">
                <a16:creationId xmlns:a16="http://schemas.microsoft.com/office/drawing/2014/main" id="{18E8C777-F74B-4C78-B817-1A6B86EBE31E}"/>
              </a:ext>
            </a:extLst>
          </p:cNvPr>
          <p:cNvSpPr>
            <a:spLocks noChangeShapeType="1"/>
          </p:cNvSpPr>
          <p:nvPr/>
        </p:nvSpPr>
        <p:spPr bwMode="auto">
          <a:xfrm flipV="1">
            <a:off x="13284200" y="7943850"/>
            <a:ext cx="0" cy="1690688"/>
          </a:xfrm>
          <a:prstGeom prst="line">
            <a:avLst/>
          </a:prstGeom>
          <a:noFill/>
          <a:ln w="25400">
            <a:solidFill>
              <a:srgbClr val="DCDEE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16" name="Line">
            <a:extLst>
              <a:ext uri="{FF2B5EF4-FFF2-40B4-BE49-F238E27FC236}">
                <a16:creationId xmlns:a16="http://schemas.microsoft.com/office/drawing/2014/main" id="{6FC71353-3132-4409-BCAA-E6087E09332E}"/>
              </a:ext>
            </a:extLst>
          </p:cNvPr>
          <p:cNvSpPr>
            <a:spLocks noChangeShapeType="1"/>
          </p:cNvSpPr>
          <p:nvPr/>
        </p:nvSpPr>
        <p:spPr bwMode="auto">
          <a:xfrm flipV="1">
            <a:off x="13284200" y="4087813"/>
            <a:ext cx="0" cy="1684337"/>
          </a:xfrm>
          <a:prstGeom prst="line">
            <a:avLst/>
          </a:prstGeom>
          <a:noFill/>
          <a:ln w="25400">
            <a:solidFill>
              <a:srgbClr val="DCDEE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fr-CA"/>
          </a:p>
        </p:txBody>
      </p:sp>
      <p:sp>
        <p:nvSpPr>
          <p:cNvPr id="664" name="Title Text"/>
          <p:cNvSpPr txBox="1">
            <a:spLocks noGrp="1"/>
          </p:cNvSpPr>
          <p:nvPr>
            <p:ph type="title"/>
          </p:nvPr>
        </p:nvSpPr>
        <p:spPr>
          <a:xfrm>
            <a:off x="1758999" y="1758999"/>
            <a:ext cx="8885784" cy="5714157"/>
          </a:xfrm>
          <a:prstGeom prst="rect">
            <a:avLst/>
          </a:prstGeom>
        </p:spPr>
        <p:txBody>
          <a:bodyPr/>
          <a:lstStyle>
            <a:lvl1pPr>
              <a:lnSpc>
                <a:spcPct val="70000"/>
              </a:lnSpc>
              <a:defRPr sz="11200" spc="-336" baseline="8928"/>
            </a:lvl1pPr>
          </a:lstStyle>
          <a:p>
            <a:r>
              <a:t>Title Text</a:t>
            </a:r>
          </a:p>
        </p:txBody>
      </p:sp>
      <p:sp>
        <p:nvSpPr>
          <p:cNvPr id="665" name="Image"/>
          <p:cNvSpPr>
            <a:spLocks noGrp="1"/>
          </p:cNvSpPr>
          <p:nvPr>
            <p:ph type="pic" sz="quarter" idx="13"/>
          </p:nvPr>
        </p:nvSpPr>
        <p:spPr>
          <a:xfrm>
            <a:off x="12959062" y="2677152"/>
            <a:ext cx="636588" cy="636588"/>
          </a:xfrm>
          <a:prstGeom prst="rect">
            <a:avLst/>
          </a:prstGeom>
        </p:spPr>
        <p:txBody>
          <a:bodyPr lIns="91439" tIns="45719" rIns="91439" bIns="45719"/>
          <a:lstStyle/>
          <a:p>
            <a:pPr lvl="0"/>
            <a:endParaRPr noProof="0">
              <a:sym typeface="Helvetica"/>
            </a:endParaRPr>
          </a:p>
        </p:txBody>
      </p:sp>
      <p:sp>
        <p:nvSpPr>
          <p:cNvPr id="668" name="Image"/>
          <p:cNvSpPr>
            <a:spLocks noGrp="1"/>
          </p:cNvSpPr>
          <p:nvPr>
            <p:ph type="pic" sz="quarter" idx="14"/>
          </p:nvPr>
        </p:nvSpPr>
        <p:spPr>
          <a:xfrm>
            <a:off x="12959062" y="6539706"/>
            <a:ext cx="636589" cy="636588"/>
          </a:xfrm>
          <a:prstGeom prst="rect">
            <a:avLst/>
          </a:prstGeom>
        </p:spPr>
        <p:txBody>
          <a:bodyPr lIns="91439" tIns="45719" rIns="91439" bIns="45719"/>
          <a:lstStyle/>
          <a:p>
            <a:pPr lvl="0"/>
            <a:endParaRPr noProof="0">
              <a:sym typeface="Helvetica"/>
            </a:endParaRPr>
          </a:p>
        </p:txBody>
      </p:sp>
      <p:sp>
        <p:nvSpPr>
          <p:cNvPr id="670" name="Image"/>
          <p:cNvSpPr>
            <a:spLocks noGrp="1"/>
          </p:cNvSpPr>
          <p:nvPr>
            <p:ph type="pic" sz="quarter" idx="15"/>
          </p:nvPr>
        </p:nvSpPr>
        <p:spPr>
          <a:xfrm>
            <a:off x="12959062" y="10402259"/>
            <a:ext cx="636588" cy="636589"/>
          </a:xfrm>
          <a:prstGeom prst="rect">
            <a:avLst/>
          </a:prstGeom>
        </p:spPr>
        <p:txBody>
          <a:bodyPr lIns="91439" tIns="45719" rIns="91439" bIns="45719"/>
          <a:lstStyle/>
          <a:p>
            <a:pPr lvl="0"/>
            <a:endParaRPr noProof="0">
              <a:sym typeface="Helvetica"/>
            </a:endParaRPr>
          </a:p>
        </p:txBody>
      </p:sp>
      <p:sp>
        <p:nvSpPr>
          <p:cNvPr id="671" name="Service 1"/>
          <p:cNvSpPr txBox="1">
            <a:spLocks noGrp="1"/>
          </p:cNvSpPr>
          <p:nvPr>
            <p:ph type="body" sz="quarter" idx="16"/>
          </p:nvPr>
        </p:nvSpPr>
        <p:spPr>
          <a:xfrm>
            <a:off x="15024131" y="1758998"/>
            <a:ext cx="7594173" cy="954849"/>
          </a:xfrm>
          <a:prstGeom prst="rect">
            <a:avLst/>
          </a:prstGeom>
        </p:spPr>
        <p:txBody>
          <a:bodyPr anchor="ctr"/>
          <a:lstStyle>
            <a:lvl1pPr>
              <a:lnSpc>
                <a:spcPct val="100000"/>
              </a:lnSpc>
              <a:defRPr sz="3200" b="1">
                <a:solidFill>
                  <a:srgbClr val="000000"/>
                </a:solidFill>
              </a:defRPr>
            </a:lvl1pPr>
          </a:lstStyle>
          <a:p>
            <a:r>
              <a:t>Service 1</a:t>
            </a:r>
          </a:p>
        </p:txBody>
      </p:sp>
      <p:sp>
        <p:nvSpPr>
          <p:cNvPr id="672" name="Body Level One…"/>
          <p:cNvSpPr txBox="1">
            <a:spLocks noGrp="1"/>
          </p:cNvSpPr>
          <p:nvPr>
            <p:ph type="body" sz="quarter" idx="17"/>
          </p:nvPr>
        </p:nvSpPr>
        <p:spPr>
          <a:xfrm>
            <a:off x="15024131" y="2713846"/>
            <a:ext cx="7594173" cy="1518048"/>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673" name="Service 2"/>
          <p:cNvSpPr txBox="1">
            <a:spLocks noGrp="1"/>
          </p:cNvSpPr>
          <p:nvPr>
            <p:ph type="body" sz="quarter" idx="18"/>
          </p:nvPr>
        </p:nvSpPr>
        <p:spPr>
          <a:xfrm>
            <a:off x="15024131" y="5621551"/>
            <a:ext cx="7594172" cy="954850"/>
          </a:xfrm>
          <a:prstGeom prst="rect">
            <a:avLst/>
          </a:prstGeom>
        </p:spPr>
        <p:txBody>
          <a:bodyPr anchor="ctr"/>
          <a:lstStyle>
            <a:lvl1pPr>
              <a:lnSpc>
                <a:spcPct val="100000"/>
              </a:lnSpc>
              <a:defRPr sz="3200" b="1">
                <a:solidFill>
                  <a:srgbClr val="000000"/>
                </a:solidFill>
              </a:defRPr>
            </a:lvl1pPr>
          </a:lstStyle>
          <a:p>
            <a:r>
              <a:t>Service 2</a:t>
            </a:r>
          </a:p>
        </p:txBody>
      </p:sp>
      <p:sp>
        <p:nvSpPr>
          <p:cNvPr id="674" name="Body Level One…"/>
          <p:cNvSpPr txBox="1">
            <a:spLocks noGrp="1"/>
          </p:cNvSpPr>
          <p:nvPr>
            <p:ph type="body" sz="quarter" idx="19"/>
          </p:nvPr>
        </p:nvSpPr>
        <p:spPr>
          <a:xfrm>
            <a:off x="15024131" y="6576400"/>
            <a:ext cx="7594173" cy="1518048"/>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675" name="Service 3"/>
          <p:cNvSpPr txBox="1">
            <a:spLocks noGrp="1"/>
          </p:cNvSpPr>
          <p:nvPr>
            <p:ph type="body" sz="quarter" idx="20"/>
          </p:nvPr>
        </p:nvSpPr>
        <p:spPr>
          <a:xfrm>
            <a:off x="15024131" y="9484104"/>
            <a:ext cx="7594173" cy="954850"/>
          </a:xfrm>
          <a:prstGeom prst="rect">
            <a:avLst/>
          </a:prstGeom>
        </p:spPr>
        <p:txBody>
          <a:bodyPr anchor="ctr"/>
          <a:lstStyle>
            <a:lvl1pPr>
              <a:lnSpc>
                <a:spcPct val="100000"/>
              </a:lnSpc>
              <a:defRPr sz="3200" b="1">
                <a:solidFill>
                  <a:srgbClr val="000000"/>
                </a:solidFill>
              </a:defRPr>
            </a:lvl1pPr>
          </a:lstStyle>
          <a:p>
            <a:r>
              <a:t>Service 3</a:t>
            </a:r>
          </a:p>
        </p:txBody>
      </p:sp>
      <p:sp>
        <p:nvSpPr>
          <p:cNvPr id="676" name="Body Level One…"/>
          <p:cNvSpPr txBox="1">
            <a:spLocks noGrp="1"/>
          </p:cNvSpPr>
          <p:nvPr>
            <p:ph type="body" sz="quarter" idx="21"/>
          </p:nvPr>
        </p:nvSpPr>
        <p:spPr>
          <a:xfrm>
            <a:off x="15024131" y="10438953"/>
            <a:ext cx="7594173" cy="1518048"/>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7" name="Slide Number">
            <a:extLst>
              <a:ext uri="{FF2B5EF4-FFF2-40B4-BE49-F238E27FC236}">
                <a16:creationId xmlns:a16="http://schemas.microsoft.com/office/drawing/2014/main" id="{C3F19333-9CDB-4E7A-8BE9-1B41F3EC4533}"/>
              </a:ext>
            </a:extLst>
          </p:cNvPr>
          <p:cNvSpPr txBox="1">
            <a:spLocks noGrp="1" noChangeArrowheads="1"/>
          </p:cNvSpPr>
          <p:nvPr>
            <p:ph type="sldNum" sz="quarter" idx="22"/>
          </p:nvPr>
        </p:nvSpPr>
        <p:spPr>
          <a:xfrm>
            <a:off x="1758950" y="11252200"/>
            <a:ext cx="679450" cy="711200"/>
          </a:xfrm>
        </p:spPr>
        <p:txBody>
          <a:bodyPr/>
          <a:lstStyle>
            <a:lvl1pPr>
              <a:defRPr/>
            </a:lvl1pPr>
          </a:lstStyle>
          <a:p>
            <a:fld id="{4286A148-CE7C-47BD-8E55-390A79187616}" type="slidenum">
              <a:rPr lang="fr-FR" altLang="fr-FR"/>
              <a:pPr/>
              <a:t>‹n°›</a:t>
            </a:fld>
            <a:endParaRPr lang="fr-FR" altLang="fr-FR"/>
          </a:p>
        </p:txBody>
      </p:sp>
    </p:spTree>
    <p:extLst>
      <p:ext uri="{BB962C8B-B14F-4D97-AF65-F5344CB8AC3E}">
        <p14:creationId xmlns:p14="http://schemas.microsoft.com/office/powerpoint/2010/main" val="17676479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eam Skew Detail">
    <p:spTree>
      <p:nvGrpSpPr>
        <p:cNvPr id="1" name=""/>
        <p:cNvGrpSpPr/>
        <p:nvPr/>
      </p:nvGrpSpPr>
      <p:grpSpPr>
        <a:xfrm>
          <a:off x="0" y="0"/>
          <a:ext cx="0" cy="0"/>
          <a:chOff x="0" y="0"/>
          <a:chExt cx="0" cy="0"/>
        </a:xfrm>
      </p:grpSpPr>
      <p:sp>
        <p:nvSpPr>
          <p:cNvPr id="1362" name="Shape"/>
          <p:cNvSpPr>
            <a:spLocks noGrp="1"/>
          </p:cNvSpPr>
          <p:nvPr>
            <p:ph type="body" idx="13"/>
          </p:nvPr>
        </p:nvSpPr>
        <p:spPr>
          <a:xfrm>
            <a:off x="1758999" y="0"/>
            <a:ext cx="12192001" cy="13715999"/>
          </a:xfrm>
          <a:custGeom>
            <a:avLst/>
            <a:gdLst/>
            <a:ahLst/>
            <a:cxnLst>
              <a:cxn ang="0">
                <a:pos x="wd2" y="hd2"/>
              </a:cxn>
              <a:cxn ang="5400000">
                <a:pos x="wd2" y="hd2"/>
              </a:cxn>
              <a:cxn ang="10800000">
                <a:pos x="wd2" y="hd2"/>
              </a:cxn>
              <a:cxn ang="16200000">
                <a:pos x="wd2" y="hd2"/>
              </a:cxn>
            </a:cxnLst>
            <a:rect l="0" t="0" r="r" b="b"/>
            <a:pathLst>
              <a:path w="21600" h="21600" extrusionOk="0">
                <a:moveTo>
                  <a:pt x="7610" y="0"/>
                </a:moveTo>
                <a:lnTo>
                  <a:pt x="21600" y="0"/>
                </a:lnTo>
                <a:lnTo>
                  <a:pt x="13990" y="21600"/>
                </a:lnTo>
                <a:lnTo>
                  <a:pt x="0" y="21600"/>
                </a:lnTo>
                <a:lnTo>
                  <a:pt x="7610" y="0"/>
                </a:lnTo>
                <a:close/>
              </a:path>
            </a:pathLst>
          </a:custGeom>
          <a:solidFill>
            <a:srgbClr val="DCDEE0"/>
          </a:solidFill>
        </p:spPr>
        <p:txBody>
          <a:bodyPr anchor="ctr"/>
          <a:lstStyle/>
          <a:p>
            <a:endParaRPr/>
          </a:p>
        </p:txBody>
      </p:sp>
      <p:sp>
        <p:nvSpPr>
          <p:cNvPr id="1363" name="Title Text"/>
          <p:cNvSpPr txBox="1">
            <a:spLocks noGrp="1"/>
          </p:cNvSpPr>
          <p:nvPr>
            <p:ph type="title"/>
          </p:nvPr>
        </p:nvSpPr>
        <p:spPr>
          <a:xfrm>
            <a:off x="1758999" y="1758999"/>
            <a:ext cx="6346207" cy="10198002"/>
          </a:xfrm>
          <a:prstGeom prst="rect">
            <a:avLst/>
          </a:prstGeom>
        </p:spPr>
        <p:txBody>
          <a:bodyPr/>
          <a:lstStyle>
            <a:lvl1pPr>
              <a:lnSpc>
                <a:spcPct val="70000"/>
              </a:lnSpc>
              <a:defRPr sz="11200" spc="-336" baseline="8928"/>
            </a:lvl1pPr>
          </a:lstStyle>
          <a:p>
            <a:r>
              <a:t>Title Text</a:t>
            </a:r>
          </a:p>
        </p:txBody>
      </p:sp>
      <p:sp>
        <p:nvSpPr>
          <p:cNvPr id="1364" name="Body Level One…"/>
          <p:cNvSpPr txBox="1">
            <a:spLocks noGrp="1"/>
          </p:cNvSpPr>
          <p:nvPr>
            <p:ph type="body" sz="quarter" idx="1"/>
          </p:nvPr>
        </p:nvSpPr>
        <p:spPr>
          <a:xfrm>
            <a:off x="14628593" y="3681449"/>
            <a:ext cx="7995168" cy="6353101"/>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365" name="Title Text"/>
          <p:cNvSpPr>
            <a:spLocks noGrp="1"/>
          </p:cNvSpPr>
          <p:nvPr>
            <p:ph type="body" sz="quarter" idx="14"/>
          </p:nvPr>
        </p:nvSpPr>
        <p:spPr>
          <a:xfrm>
            <a:off x="6541043" y="11166923"/>
            <a:ext cx="5531967"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53585F"/>
          </a:solidFill>
        </p:spPr>
        <p:txBody>
          <a:bodyPr anchor="ctr"/>
          <a:lstStyle>
            <a:lvl1pPr algn="ctr">
              <a:lnSpc>
                <a:spcPct val="100000"/>
              </a:lnSpc>
              <a:defRPr sz="1800" cap="all" spc="90" baseline="-5555">
                <a:solidFill>
                  <a:srgbClr val="FFFFFF"/>
                </a:solidFill>
              </a:defRPr>
            </a:lvl1pPr>
          </a:lstStyle>
          <a:p>
            <a:r>
              <a:t>Title Text</a:t>
            </a:r>
          </a:p>
        </p:txBody>
      </p:sp>
      <p:sp>
        <p:nvSpPr>
          <p:cNvPr id="1367" name="Title Text"/>
          <p:cNvSpPr>
            <a:spLocks noGrp="1"/>
          </p:cNvSpPr>
          <p:nvPr>
            <p:ph type="body" sz="quarter" idx="15"/>
          </p:nvPr>
        </p:nvSpPr>
        <p:spPr>
          <a:xfrm>
            <a:off x="11816974" y="11166923"/>
            <a:ext cx="5531966"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313439"/>
          </a:solidFill>
        </p:spPr>
        <p:txBody>
          <a:bodyPr anchor="ctr"/>
          <a:lstStyle>
            <a:lvl1pPr algn="ctr">
              <a:lnSpc>
                <a:spcPct val="100000"/>
              </a:lnSpc>
              <a:defRPr sz="1800" cap="all" spc="90" baseline="-5555">
                <a:solidFill>
                  <a:srgbClr val="FFFFFF"/>
                </a:solidFill>
              </a:defRPr>
            </a:lvl1pPr>
          </a:lstStyle>
          <a:p>
            <a:r>
              <a:t>Title Text</a:t>
            </a:r>
          </a:p>
        </p:txBody>
      </p:sp>
      <p:sp>
        <p:nvSpPr>
          <p:cNvPr id="1368" name="Title Text"/>
          <p:cNvSpPr>
            <a:spLocks noGrp="1"/>
          </p:cNvSpPr>
          <p:nvPr>
            <p:ph type="body" sz="quarter" idx="16"/>
          </p:nvPr>
        </p:nvSpPr>
        <p:spPr>
          <a:xfrm>
            <a:off x="17091793" y="11166923"/>
            <a:ext cx="5531967" cy="790078"/>
          </a:xfrm>
          <a:custGeom>
            <a:avLst/>
            <a:gdLst/>
            <a:ahLst/>
            <a:cxnLst>
              <a:cxn ang="0">
                <a:pos x="wd2" y="hd2"/>
              </a:cxn>
              <a:cxn ang="5400000">
                <a:pos x="wd2" y="hd2"/>
              </a:cxn>
              <a:cxn ang="10800000">
                <a:pos x="wd2" y="hd2"/>
              </a:cxn>
              <a:cxn ang="16200000">
                <a:pos x="wd2" y="hd2"/>
              </a:cxn>
            </a:cxnLst>
            <a:rect l="0" t="0" r="r" b="b"/>
            <a:pathLst>
              <a:path w="21600" h="21600" extrusionOk="0">
                <a:moveTo>
                  <a:pt x="992" y="0"/>
                </a:moveTo>
                <a:lnTo>
                  <a:pt x="21600" y="0"/>
                </a:lnTo>
                <a:lnTo>
                  <a:pt x="20608" y="21600"/>
                </a:lnTo>
                <a:lnTo>
                  <a:pt x="0" y="21600"/>
                </a:lnTo>
                <a:lnTo>
                  <a:pt x="992" y="0"/>
                </a:lnTo>
                <a:close/>
              </a:path>
            </a:pathLst>
          </a:custGeom>
          <a:solidFill>
            <a:srgbClr val="000000"/>
          </a:solidFill>
        </p:spPr>
        <p:txBody>
          <a:bodyPr anchor="ctr"/>
          <a:lstStyle>
            <a:lvl1pPr algn="ctr">
              <a:lnSpc>
                <a:spcPct val="100000"/>
              </a:lnSpc>
              <a:defRPr sz="1800" cap="all" spc="90" baseline="-5555">
                <a:solidFill>
                  <a:srgbClr val="FFFFFF"/>
                </a:solidFill>
              </a:defRPr>
            </a:lvl1pPr>
          </a:lstStyle>
          <a:p>
            <a:r>
              <a:t>Title Text</a:t>
            </a:r>
          </a:p>
        </p:txBody>
      </p:sp>
      <p:sp>
        <p:nvSpPr>
          <p:cNvPr id="8" name="Slide Number">
            <a:extLst>
              <a:ext uri="{FF2B5EF4-FFF2-40B4-BE49-F238E27FC236}">
                <a16:creationId xmlns:a16="http://schemas.microsoft.com/office/drawing/2014/main" id="{85C732C5-AFAF-4624-B5C3-7F9C986F00E4}"/>
              </a:ext>
            </a:extLst>
          </p:cNvPr>
          <p:cNvSpPr txBox="1">
            <a:spLocks noGrp="1" noChangeArrowheads="1"/>
          </p:cNvSpPr>
          <p:nvPr>
            <p:ph type="sldNum" sz="quarter" idx="17"/>
          </p:nvPr>
        </p:nvSpPr>
        <p:spPr>
          <a:ln/>
        </p:spPr>
        <p:txBody>
          <a:bodyPr/>
          <a:lstStyle>
            <a:lvl1pPr>
              <a:defRPr/>
            </a:lvl1pPr>
          </a:lstStyle>
          <a:p>
            <a:fld id="{E4E17880-3C0D-4929-B6DA-5AE44A48BD56}" type="slidenum">
              <a:rPr lang="fr-FR" altLang="fr-FR"/>
              <a:pPr/>
              <a:t>‹n°›</a:t>
            </a:fld>
            <a:endParaRPr lang="fr-FR" altLang="fr-FR"/>
          </a:p>
        </p:txBody>
      </p:sp>
    </p:spTree>
    <p:extLst>
      <p:ext uri="{BB962C8B-B14F-4D97-AF65-F5344CB8AC3E}">
        <p14:creationId xmlns:p14="http://schemas.microsoft.com/office/powerpoint/2010/main" val="16019813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uto Info 3">
    <p:bg>
      <p:bgPr>
        <a:gradFill rotWithShape="1">
          <a:gsLst>
            <a:gs pos="0">
              <a:srgbClr val="51A8F9"/>
            </a:gs>
            <a:gs pos="100000">
              <a:srgbClr val="3B1F4D"/>
            </a:gs>
          </a:gsLst>
          <a:lin ang="3600000"/>
        </a:gradFill>
        <a:effectLst/>
      </p:bgPr>
    </p:bg>
    <p:spTree>
      <p:nvGrpSpPr>
        <p:cNvPr id="1" name=""/>
        <p:cNvGrpSpPr/>
        <p:nvPr/>
      </p:nvGrpSpPr>
      <p:grpSpPr>
        <a:xfrm>
          <a:off x="0" y="0"/>
          <a:ext cx="0" cy="0"/>
          <a:chOff x="0" y="0"/>
          <a:chExt cx="0" cy="0"/>
        </a:xfrm>
      </p:grpSpPr>
      <p:sp>
        <p:nvSpPr>
          <p:cNvPr id="1420" name="Rectangle"/>
          <p:cNvSpPr>
            <a:spLocks noGrp="1"/>
          </p:cNvSpPr>
          <p:nvPr>
            <p:ph type="body" idx="13"/>
          </p:nvPr>
        </p:nvSpPr>
        <p:spPr>
          <a:xfrm>
            <a:off x="0" y="0"/>
            <a:ext cx="24384000" cy="13716000"/>
          </a:xfrm>
          <a:prstGeom prst="rect">
            <a:avLst/>
          </a:prstGeom>
        </p:spPr>
        <p:txBody>
          <a:bodyPr anchor="ctr"/>
          <a:lstStyle/>
          <a:p>
            <a:endParaRPr/>
          </a:p>
        </p:txBody>
      </p:sp>
      <p:sp>
        <p:nvSpPr>
          <p:cNvPr id="1421" name="Square"/>
          <p:cNvSpPr>
            <a:spLocks noGrp="1"/>
          </p:cNvSpPr>
          <p:nvPr>
            <p:ph type="body" sz="quarter" idx="14"/>
          </p:nvPr>
        </p:nvSpPr>
        <p:spPr>
          <a:xfrm>
            <a:off x="10285561" y="4951561"/>
            <a:ext cx="3812878" cy="3812878"/>
          </a:xfrm>
          <a:prstGeom prst="rect">
            <a:avLst/>
          </a:prstGeom>
        </p:spPr>
        <p:txBody>
          <a:bodyPr anchor="ctr"/>
          <a:lstStyle/>
          <a:p>
            <a:endParaRPr/>
          </a:p>
        </p:txBody>
      </p:sp>
      <p:sp>
        <p:nvSpPr>
          <p:cNvPr id="1422" name="Body Level One…"/>
          <p:cNvSpPr txBox="1">
            <a:spLocks noGrp="1"/>
          </p:cNvSpPr>
          <p:nvPr>
            <p:ph type="body" sz="quarter" idx="1"/>
          </p:nvPr>
        </p:nvSpPr>
        <p:spPr>
          <a:xfrm>
            <a:off x="1758999" y="11949707"/>
            <a:ext cx="20866002" cy="522437"/>
          </a:xfrm>
          <a:prstGeom prst="rect">
            <a:avLst/>
          </a:prstGeom>
        </p:spPr>
        <p:txBody>
          <a:bodyPr anchor="b"/>
          <a:lstStyle>
            <a:lvl1pPr>
              <a:lnSpc>
                <a:spcPct val="100000"/>
              </a:lnSpc>
              <a:defRPr sz="2400" i="1">
                <a:solidFill>
                  <a:srgbClr val="DCDEE0"/>
                </a:solidFill>
                <a:latin typeface="Helvetica Light"/>
                <a:ea typeface="Helvetica Light"/>
                <a:cs typeface="Helvetica Light"/>
                <a:sym typeface="Helvetica Light"/>
              </a:defRPr>
            </a:lvl1pPr>
            <a:lvl2pPr>
              <a:lnSpc>
                <a:spcPct val="100000"/>
              </a:lnSpc>
              <a:defRPr sz="2400" i="1">
                <a:solidFill>
                  <a:srgbClr val="DCDEE0"/>
                </a:solidFill>
                <a:latin typeface="Helvetica Light"/>
                <a:ea typeface="Helvetica Light"/>
                <a:cs typeface="Helvetica Light"/>
                <a:sym typeface="Helvetica Light"/>
              </a:defRPr>
            </a:lvl2pPr>
            <a:lvl3pPr>
              <a:lnSpc>
                <a:spcPct val="100000"/>
              </a:lnSpc>
              <a:defRPr sz="2400" i="1">
                <a:solidFill>
                  <a:srgbClr val="DCDEE0"/>
                </a:solidFill>
                <a:latin typeface="Helvetica Light"/>
                <a:ea typeface="Helvetica Light"/>
                <a:cs typeface="Helvetica Light"/>
                <a:sym typeface="Helvetica Light"/>
              </a:defRPr>
            </a:lvl3pPr>
            <a:lvl4pPr>
              <a:lnSpc>
                <a:spcPct val="100000"/>
              </a:lnSpc>
              <a:defRPr sz="2400" i="1">
                <a:solidFill>
                  <a:srgbClr val="DCDEE0"/>
                </a:solidFill>
                <a:latin typeface="Helvetica Light"/>
                <a:ea typeface="Helvetica Light"/>
                <a:cs typeface="Helvetica Light"/>
                <a:sym typeface="Helvetica Light"/>
              </a:defRPr>
            </a:lvl4pPr>
            <a:lvl5pPr>
              <a:lnSpc>
                <a:spcPct val="100000"/>
              </a:lnSpc>
              <a:defRPr sz="2400" i="1">
                <a:solidFill>
                  <a:srgbClr val="DCDEE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423" name="Title Text"/>
          <p:cNvSpPr txBox="1">
            <a:spLocks noGrp="1"/>
          </p:cNvSpPr>
          <p:nvPr>
            <p:ph type="title"/>
          </p:nvPr>
        </p:nvSpPr>
        <p:spPr>
          <a:xfrm>
            <a:off x="1758999" y="9095730"/>
            <a:ext cx="20866002" cy="2853978"/>
          </a:xfrm>
          <a:prstGeom prst="rect">
            <a:avLst/>
          </a:prstGeom>
        </p:spPr>
        <p:txBody>
          <a:bodyPr/>
          <a:lstStyle>
            <a:lvl1pPr algn="ctr">
              <a:defRPr>
                <a:solidFill>
                  <a:srgbClr val="FFFFFF"/>
                </a:solidFill>
              </a:defRPr>
            </a:lvl1pPr>
          </a:lstStyle>
          <a:p>
            <a:r>
              <a:t>Title Text</a:t>
            </a:r>
          </a:p>
        </p:txBody>
      </p:sp>
      <p:sp>
        <p:nvSpPr>
          <p:cNvPr id="6" name="Slide Number">
            <a:extLst>
              <a:ext uri="{FF2B5EF4-FFF2-40B4-BE49-F238E27FC236}">
                <a16:creationId xmlns:a16="http://schemas.microsoft.com/office/drawing/2014/main" id="{EEEEF5E9-4A7D-4BBB-881B-D5683DC3CFFF}"/>
              </a:ext>
            </a:extLst>
          </p:cNvPr>
          <p:cNvSpPr txBox="1">
            <a:spLocks noGrp="1" noChangeArrowheads="1"/>
          </p:cNvSpPr>
          <p:nvPr>
            <p:ph type="sldNum" sz="quarter" idx="15"/>
          </p:nvPr>
        </p:nvSpPr>
        <p:spPr/>
        <p:txBody>
          <a:bodyPr/>
          <a:lstStyle>
            <a:lvl1pPr>
              <a:defRPr/>
            </a:lvl1pPr>
          </a:lstStyle>
          <a:p>
            <a:fld id="{540D5FA4-D033-4A6F-859E-66E26FB0F36D}" type="slidenum">
              <a:rPr lang="fr-FR" altLang="fr-FR"/>
              <a:pPr/>
              <a:t>‹n°›</a:t>
            </a:fld>
            <a:endParaRPr lang="fr-FR" altLang="fr-FR"/>
          </a:p>
        </p:txBody>
      </p:sp>
    </p:spTree>
    <p:extLst>
      <p:ext uri="{BB962C8B-B14F-4D97-AF65-F5344CB8AC3E}">
        <p14:creationId xmlns:p14="http://schemas.microsoft.com/office/powerpoint/2010/main" val="18473683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1E85-CAE1-A94D-80A7-0D5385037C65}"/>
              </a:ext>
            </a:extLst>
          </p:cNvPr>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p>
        </p:txBody>
      </p:sp>
      <p:sp>
        <p:nvSpPr>
          <p:cNvPr id="3" name="Sous-titre 2">
            <a:extLst>
              <a:ext uri="{FF2B5EF4-FFF2-40B4-BE49-F238E27FC236}">
                <a16:creationId xmlns:a16="http://schemas.microsoft.com/office/drawing/2014/main" id="{ECF1C49A-1B56-8C45-80B0-7D5DB9B4928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7B3450B-CF79-4400-B4AA-7187A007D81C}"/>
              </a:ext>
            </a:extLst>
          </p:cNvPr>
          <p:cNvSpPr>
            <a:spLocks noGrp="1" noChangeArrowheads="1"/>
          </p:cNvSpPr>
          <p:nvPr>
            <p:ph type="dt" sz="half" idx="10"/>
          </p:nvPr>
        </p:nvSpPr>
        <p:spPr>
          <a:ln/>
        </p:spPr>
        <p:txBody>
          <a:bodyPr/>
          <a:lstStyle>
            <a:lvl1pPr>
              <a:defRPr/>
            </a:lvl1pPr>
          </a:lstStyle>
          <a:p>
            <a:fld id="{C03ECB93-A3FC-4D76-AAB8-45CB270FE21C}" type="datetimeFigureOut">
              <a:rPr lang="fr-FR" altLang="fr-FR"/>
              <a:pPr/>
              <a:t>04/12/2019</a:t>
            </a:fld>
            <a:endParaRPr lang="fr-FR" altLang="fr-FR"/>
          </a:p>
        </p:txBody>
      </p:sp>
      <p:sp>
        <p:nvSpPr>
          <p:cNvPr id="5" name="Espace réservé du pied de page 4">
            <a:extLst>
              <a:ext uri="{FF2B5EF4-FFF2-40B4-BE49-F238E27FC236}">
                <a16:creationId xmlns:a16="http://schemas.microsoft.com/office/drawing/2014/main" id="{FC1A6F7D-763F-4A7C-A93F-CA73A139E471}"/>
              </a:ext>
            </a:extLst>
          </p:cNvPr>
          <p:cNvSpPr>
            <a:spLocks noGrp="1" noChangeArrowheads="1"/>
          </p:cNvSpPr>
          <p:nvPr>
            <p:ph type="ftr" sz="quarter" idx="11"/>
          </p:nvPr>
        </p:nvSpPr>
        <p:spPr>
          <a:ln/>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C7037EB-E8B6-4E46-8C20-6B65F5468FC3}"/>
              </a:ext>
            </a:extLst>
          </p:cNvPr>
          <p:cNvSpPr>
            <a:spLocks noGrp="1" noChangeArrowheads="1"/>
          </p:cNvSpPr>
          <p:nvPr>
            <p:ph type="sldNum" sz="quarter" idx="12"/>
          </p:nvPr>
        </p:nvSpPr>
        <p:spPr>
          <a:ln/>
        </p:spPr>
        <p:txBody>
          <a:bodyPr/>
          <a:lstStyle>
            <a:lvl1pPr>
              <a:defRPr/>
            </a:lvl1pPr>
          </a:lstStyle>
          <a:p>
            <a:fld id="{B475A9CE-DD15-4958-87F4-D490FA57561F}" type="slidenum">
              <a:rPr lang="fr-FR" altLang="fr-FR"/>
              <a:pPr/>
              <a:t>‹n°›</a:t>
            </a:fld>
            <a:endParaRPr lang="fr-FR" altLang="fr-FR"/>
          </a:p>
        </p:txBody>
      </p:sp>
    </p:spTree>
    <p:extLst>
      <p:ext uri="{BB962C8B-B14F-4D97-AF65-F5344CB8AC3E}">
        <p14:creationId xmlns:p14="http://schemas.microsoft.com/office/powerpoint/2010/main" val="315358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36605-1A61-334B-AF02-BF31AFCB72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494E84-E440-0941-BBED-0290E121F7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CA1431-1D71-4DEB-81C1-286CAD3EAFC3}"/>
              </a:ext>
            </a:extLst>
          </p:cNvPr>
          <p:cNvSpPr>
            <a:spLocks noGrp="1" noChangeArrowheads="1"/>
          </p:cNvSpPr>
          <p:nvPr>
            <p:ph type="dt" sz="half" idx="10"/>
          </p:nvPr>
        </p:nvSpPr>
        <p:spPr>
          <a:ln/>
        </p:spPr>
        <p:txBody>
          <a:bodyPr/>
          <a:lstStyle>
            <a:lvl1pPr>
              <a:defRPr/>
            </a:lvl1pPr>
          </a:lstStyle>
          <a:p>
            <a:fld id="{AF555B4A-231A-4C1F-A689-A8247F642214}" type="datetimeFigureOut">
              <a:rPr lang="fr-FR" altLang="fr-FR"/>
              <a:pPr/>
              <a:t>04/12/2019</a:t>
            </a:fld>
            <a:endParaRPr lang="fr-FR" altLang="fr-FR"/>
          </a:p>
        </p:txBody>
      </p:sp>
      <p:sp>
        <p:nvSpPr>
          <p:cNvPr id="5" name="Espace réservé du pied de page 4">
            <a:extLst>
              <a:ext uri="{FF2B5EF4-FFF2-40B4-BE49-F238E27FC236}">
                <a16:creationId xmlns:a16="http://schemas.microsoft.com/office/drawing/2014/main" id="{21827A15-5843-43FE-AEC4-4877A31E7E5A}"/>
              </a:ext>
            </a:extLst>
          </p:cNvPr>
          <p:cNvSpPr>
            <a:spLocks noGrp="1" noChangeArrowheads="1"/>
          </p:cNvSpPr>
          <p:nvPr>
            <p:ph type="ftr" sz="quarter" idx="11"/>
          </p:nvPr>
        </p:nvSpPr>
        <p:spPr>
          <a:ln/>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CDC3CD1E-2E78-4499-BD73-4143607AD9A3}"/>
              </a:ext>
            </a:extLst>
          </p:cNvPr>
          <p:cNvSpPr>
            <a:spLocks noGrp="1" noChangeArrowheads="1"/>
          </p:cNvSpPr>
          <p:nvPr>
            <p:ph type="sldNum" sz="quarter" idx="12"/>
          </p:nvPr>
        </p:nvSpPr>
        <p:spPr>
          <a:ln/>
        </p:spPr>
        <p:txBody>
          <a:bodyPr/>
          <a:lstStyle>
            <a:lvl1pPr>
              <a:defRPr/>
            </a:lvl1pPr>
          </a:lstStyle>
          <a:p>
            <a:fld id="{1F4A77F4-82BB-485D-8BFD-AE6BD360931F}" type="slidenum">
              <a:rPr lang="fr-FR" altLang="fr-FR"/>
              <a:pPr/>
              <a:t>‹n°›</a:t>
            </a:fld>
            <a:endParaRPr lang="fr-FR" altLang="fr-FR"/>
          </a:p>
        </p:txBody>
      </p:sp>
    </p:spTree>
    <p:extLst>
      <p:ext uri="{BB962C8B-B14F-4D97-AF65-F5344CB8AC3E}">
        <p14:creationId xmlns:p14="http://schemas.microsoft.com/office/powerpoint/2010/main" val="7987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7733E-CABC-4749-93E0-A12E1D751017}"/>
              </a:ext>
            </a:extLst>
          </p:cNvPr>
          <p:cNvSpPr>
            <a:spLocks noGrp="1"/>
          </p:cNvSpPr>
          <p:nvPr>
            <p:ph type="title"/>
          </p:nvPr>
        </p:nvSpPr>
        <p:spPr>
          <a:xfrm>
            <a:off x="1663700" y="3419477"/>
            <a:ext cx="21031200" cy="5705474"/>
          </a:xfrm>
        </p:spPr>
        <p:txBody>
          <a:bodyPr anchor="b"/>
          <a:lstStyle>
            <a:lvl1pPr>
              <a:defRPr sz="12000"/>
            </a:lvl1pPr>
          </a:lstStyle>
          <a:p>
            <a:r>
              <a:rPr lang="fr-FR"/>
              <a:t>Modifiez le style du titre</a:t>
            </a:r>
          </a:p>
        </p:txBody>
      </p:sp>
      <p:sp>
        <p:nvSpPr>
          <p:cNvPr id="3" name="Espace réservé du texte 2">
            <a:extLst>
              <a:ext uri="{FF2B5EF4-FFF2-40B4-BE49-F238E27FC236}">
                <a16:creationId xmlns:a16="http://schemas.microsoft.com/office/drawing/2014/main" id="{5DAA0DF4-5346-3D4C-9496-9A6AA93F42C4}"/>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547B1E-C418-4F75-8C61-095C2CDFE327}"/>
              </a:ext>
            </a:extLst>
          </p:cNvPr>
          <p:cNvSpPr>
            <a:spLocks noGrp="1" noChangeArrowheads="1"/>
          </p:cNvSpPr>
          <p:nvPr>
            <p:ph type="dt" sz="half" idx="10"/>
          </p:nvPr>
        </p:nvSpPr>
        <p:spPr>
          <a:ln/>
        </p:spPr>
        <p:txBody>
          <a:bodyPr/>
          <a:lstStyle>
            <a:lvl1pPr>
              <a:defRPr/>
            </a:lvl1pPr>
          </a:lstStyle>
          <a:p>
            <a:fld id="{5949EA67-FCF3-4F6E-963F-AE94C16E7D1B}" type="datetimeFigureOut">
              <a:rPr lang="fr-FR" altLang="fr-FR"/>
              <a:pPr/>
              <a:t>04/12/2019</a:t>
            </a:fld>
            <a:endParaRPr lang="fr-FR" altLang="fr-FR"/>
          </a:p>
        </p:txBody>
      </p:sp>
      <p:sp>
        <p:nvSpPr>
          <p:cNvPr id="5" name="Espace réservé du pied de page 4">
            <a:extLst>
              <a:ext uri="{FF2B5EF4-FFF2-40B4-BE49-F238E27FC236}">
                <a16:creationId xmlns:a16="http://schemas.microsoft.com/office/drawing/2014/main" id="{FFE1EA0E-EFFD-4FF7-8F59-E4AE70DCA96A}"/>
              </a:ext>
            </a:extLst>
          </p:cNvPr>
          <p:cNvSpPr>
            <a:spLocks noGrp="1" noChangeArrowheads="1"/>
          </p:cNvSpPr>
          <p:nvPr>
            <p:ph type="ftr" sz="quarter" idx="11"/>
          </p:nvPr>
        </p:nvSpPr>
        <p:spPr>
          <a:ln/>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33CF2A4-E9B9-45C0-9613-A79D26329CCB}"/>
              </a:ext>
            </a:extLst>
          </p:cNvPr>
          <p:cNvSpPr>
            <a:spLocks noGrp="1" noChangeArrowheads="1"/>
          </p:cNvSpPr>
          <p:nvPr>
            <p:ph type="sldNum" sz="quarter" idx="12"/>
          </p:nvPr>
        </p:nvSpPr>
        <p:spPr>
          <a:ln/>
        </p:spPr>
        <p:txBody>
          <a:bodyPr/>
          <a:lstStyle>
            <a:lvl1pPr>
              <a:defRPr/>
            </a:lvl1pPr>
          </a:lstStyle>
          <a:p>
            <a:fld id="{A7106119-238B-49ED-B48E-87F8C76C97AB}" type="slidenum">
              <a:rPr lang="fr-FR" altLang="fr-FR"/>
              <a:pPr/>
              <a:t>‹n°›</a:t>
            </a:fld>
            <a:endParaRPr lang="fr-FR" altLang="fr-FR"/>
          </a:p>
        </p:txBody>
      </p:sp>
    </p:spTree>
    <p:extLst>
      <p:ext uri="{BB962C8B-B14F-4D97-AF65-F5344CB8AC3E}">
        <p14:creationId xmlns:p14="http://schemas.microsoft.com/office/powerpoint/2010/main" val="3827327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FB9EC63E-61EF-4326-8254-8CF1F1F862F6}"/>
              </a:ext>
            </a:extLst>
          </p:cNvPr>
          <p:cNvSpPr txBox="1">
            <a:spLocks noGrp="1" noChangeArrowheads="1"/>
          </p:cNvSpPr>
          <p:nvPr>
            <p:ph type="title"/>
          </p:nvPr>
        </p:nvSpPr>
        <p:spPr bwMode="auto">
          <a:xfrm>
            <a:off x="1758950" y="1758950"/>
            <a:ext cx="208661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fr-FR" altLang="fr-FR">
                <a:sym typeface="Helvetica" panose="020B0604020202020204" pitchFamily="34" charset="0"/>
              </a:rPr>
              <a:t>Title Text</a:t>
            </a:r>
          </a:p>
        </p:txBody>
      </p:sp>
      <p:sp>
        <p:nvSpPr>
          <p:cNvPr id="1027" name="Body Level One…">
            <a:extLst>
              <a:ext uri="{FF2B5EF4-FFF2-40B4-BE49-F238E27FC236}">
                <a16:creationId xmlns:a16="http://schemas.microsoft.com/office/drawing/2014/main" id="{A31C9A91-4F78-47AF-87EE-E28600E789A8}"/>
              </a:ext>
            </a:extLst>
          </p:cNvPr>
          <p:cNvSpPr txBox="1">
            <a:spLocks noGrp="1" noChangeArrowheads="1"/>
          </p:cNvSpPr>
          <p:nvPr>
            <p:ph type="body" idx="1"/>
          </p:nvPr>
        </p:nvSpPr>
        <p:spPr bwMode="auto">
          <a:xfrm>
            <a:off x="1760538" y="6858000"/>
            <a:ext cx="208629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fr-FR" altLang="fr-FR">
                <a:sym typeface="Helvetica" panose="020B0604020202020204" pitchFamily="34" charset="0"/>
              </a:rPr>
              <a:t>Body Level One</a:t>
            </a:r>
          </a:p>
          <a:p>
            <a:pPr lvl="1"/>
            <a:r>
              <a:rPr lang="fr-FR" altLang="fr-FR">
                <a:sym typeface="Helvetica" panose="020B0604020202020204" pitchFamily="34" charset="0"/>
              </a:rPr>
              <a:t>Body Level Two</a:t>
            </a:r>
          </a:p>
          <a:p>
            <a:pPr lvl="2"/>
            <a:r>
              <a:rPr lang="fr-FR" altLang="fr-FR">
                <a:sym typeface="Helvetica" panose="020B0604020202020204" pitchFamily="34" charset="0"/>
              </a:rPr>
              <a:t>Body Level Three</a:t>
            </a:r>
          </a:p>
          <a:p>
            <a:pPr lvl="3"/>
            <a:r>
              <a:rPr lang="fr-FR" altLang="fr-FR">
                <a:sym typeface="Helvetica" panose="020B0604020202020204" pitchFamily="34" charset="0"/>
              </a:rPr>
              <a:t>Body Level Four</a:t>
            </a:r>
          </a:p>
          <a:p>
            <a:pPr lvl="4"/>
            <a:r>
              <a:rPr lang="fr-FR" altLang="fr-FR">
                <a:sym typeface="Helvetica" panose="020B0604020202020204" pitchFamily="34" charset="0"/>
              </a:rPr>
              <a:t>Body Level Five</a:t>
            </a:r>
          </a:p>
        </p:txBody>
      </p:sp>
      <p:sp>
        <p:nvSpPr>
          <p:cNvPr id="1028" name="Slide Number">
            <a:extLst>
              <a:ext uri="{FF2B5EF4-FFF2-40B4-BE49-F238E27FC236}">
                <a16:creationId xmlns:a16="http://schemas.microsoft.com/office/drawing/2014/main" id="{5C6D8F4A-31E0-4D4B-89D6-8F1516ECFA09}"/>
              </a:ext>
            </a:extLst>
          </p:cNvPr>
          <p:cNvSpPr txBox="1">
            <a:spLocks noGrp="1" noChangeArrowheads="1"/>
          </p:cNvSpPr>
          <p:nvPr>
            <p:ph type="sldNum" sz="quarter" idx="2"/>
          </p:nvPr>
        </p:nvSpPr>
        <p:spPr bwMode="auto">
          <a:xfrm>
            <a:off x="21945600" y="1758950"/>
            <a:ext cx="6794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lvl1pPr algn="ctr" eaLnBrk="1">
              <a:lnSpc>
                <a:spcPct val="150000"/>
              </a:lnSpc>
              <a:defRPr sz="4000">
                <a:solidFill>
                  <a:srgbClr val="53585F"/>
                </a:solidFill>
              </a:defRPr>
            </a:lvl1pPr>
          </a:lstStyle>
          <a:p>
            <a:fld id="{44D1CA33-82B0-45DF-B8AD-13E6C2477B7B}"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793" r:id="rId1"/>
    <p:sldLayoutId id="2147483817" r:id="rId2"/>
    <p:sldLayoutId id="2147483820" r:id="rId3"/>
    <p:sldLayoutId id="2147483825" r:id="rId4"/>
    <p:sldLayoutId id="2147483796" r:id="rId5"/>
    <p:sldLayoutId id="2147483835" r:id="rId6"/>
  </p:sldLayoutIdLst>
  <p:transition spd="med"/>
  <p:txStyles>
    <p:titleStyle>
      <a:lvl1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1pPr>
      <a:lvl2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2pPr>
      <a:lvl3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3pPr>
      <a:lvl4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4pPr>
      <a:lvl5pPr algn="l" defTabSz="825500" rtl="0" eaLnBrk="0" fontAlgn="base" hangingPunct="0">
        <a:spcBef>
          <a:spcPct val="0"/>
        </a:spcBef>
        <a:spcAft>
          <a:spcPct val="0"/>
        </a:spcAft>
        <a:defRPr sz="6000" b="1">
          <a:solidFill>
            <a:srgbClr val="000000"/>
          </a:solidFill>
          <a:latin typeface="+mn-lt"/>
          <a:ea typeface="+mn-ea"/>
          <a:cs typeface="+mn-cs"/>
          <a:sym typeface="Helvetica" panose="020B0604020202020204" pitchFamily="34" charset="0"/>
        </a:defRPr>
      </a:lvl5pPr>
      <a:lvl6pPr marL="0" marR="0" indent="11430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716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6002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828800" algn="l" defTabSz="825500"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p:titleStyle>
    <p:bodyStyle>
      <a:lvl1pPr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1pPr>
      <a:lvl2pPr indent="2286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2pPr>
      <a:lvl3pPr indent="4572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3pPr>
      <a:lvl4pPr indent="6858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4pPr>
      <a:lvl5pPr indent="914400" algn="l" defTabSz="825500" rtl="0" eaLnBrk="0" fontAlgn="base" hangingPunct="0">
        <a:lnSpc>
          <a:spcPct val="150000"/>
        </a:lnSpc>
        <a:spcBef>
          <a:spcPct val="0"/>
        </a:spcBef>
        <a:spcAft>
          <a:spcPct val="0"/>
        </a:spcAft>
        <a:defRPr sz="2000">
          <a:solidFill>
            <a:srgbClr val="53585F"/>
          </a:solidFill>
          <a:latin typeface="+mn-lt"/>
          <a:ea typeface="+mn-ea"/>
          <a:cs typeface="+mn-cs"/>
          <a:sym typeface="Helvetica" panose="020B0604020202020204" pitchFamily="34" charset="0"/>
        </a:defRPr>
      </a:lvl5pPr>
      <a:lvl6pPr marL="0" marR="0" indent="11430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716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6002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828800" algn="l" defTabSz="825500"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p:bodyStyle>
    <p:otherStyle>
      <a:lvl1pPr marL="0" marR="0" indent="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50000"/>
        </a:lnSpc>
        <a:spcBef>
          <a:spcPts val="0"/>
        </a:spcBef>
        <a:spcAft>
          <a:spcPts val="0"/>
        </a:spcAft>
        <a:buClrTx/>
        <a:buSzTx/>
        <a:buFontTx/>
        <a:buNone/>
        <a:tabLst/>
        <a:defRPr sz="4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6DB4E453-E731-4BF7-A408-EE9962216BE2}"/>
              </a:ext>
            </a:extLst>
          </p:cNvPr>
          <p:cNvSpPr>
            <a:spLocks noGrp="1" noChangeArrowheads="1"/>
          </p:cNvSpPr>
          <p:nvPr>
            <p:ph type="title"/>
          </p:nvPr>
        </p:nvSpPr>
        <p:spPr bwMode="auto">
          <a:xfrm>
            <a:off x="1676400" y="730250"/>
            <a:ext cx="21031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BD81EEDC-79A0-4E3B-94DC-F26C954448B6}"/>
              </a:ext>
            </a:extLst>
          </p:cNvPr>
          <p:cNvSpPr>
            <a:spLocks noGrp="1" noChangeArrowheads="1"/>
          </p:cNvSpPr>
          <p:nvPr>
            <p:ph type="body" idx="1"/>
          </p:nvPr>
        </p:nvSpPr>
        <p:spPr bwMode="auto">
          <a:xfrm>
            <a:off x="1676400" y="3651250"/>
            <a:ext cx="2103120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52" name="Espace réservé de la date 3">
            <a:extLst>
              <a:ext uri="{FF2B5EF4-FFF2-40B4-BE49-F238E27FC236}">
                <a16:creationId xmlns:a16="http://schemas.microsoft.com/office/drawing/2014/main" id="{220CB8AA-9D07-4507-A78D-B4EEDFE50AEE}"/>
              </a:ext>
            </a:extLst>
          </p:cNvPr>
          <p:cNvSpPr>
            <a:spLocks noGrp="1" noChangeArrowheads="1"/>
          </p:cNvSpPr>
          <p:nvPr>
            <p:ph type="dt" sz="half" idx="2"/>
          </p:nvPr>
        </p:nvSpPr>
        <p:spPr bwMode="auto">
          <a:xfrm>
            <a:off x="1676400" y="12712700"/>
            <a:ext cx="548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a:defRPr sz="2400">
                <a:solidFill>
                  <a:srgbClr val="898989"/>
                </a:solidFill>
              </a:defRPr>
            </a:lvl1pPr>
          </a:lstStyle>
          <a:p>
            <a:fld id="{A09EC7AE-EF47-4184-8816-0243B644836B}" type="datetimeFigureOut">
              <a:rPr lang="fr-FR" altLang="fr-FR"/>
              <a:pPr/>
              <a:t>04/12/2019</a:t>
            </a:fld>
            <a:endParaRPr lang="fr-FR" altLang="fr-FR"/>
          </a:p>
        </p:txBody>
      </p:sp>
      <p:sp>
        <p:nvSpPr>
          <p:cNvPr id="2053" name="Espace réservé du pied de page 4">
            <a:extLst>
              <a:ext uri="{FF2B5EF4-FFF2-40B4-BE49-F238E27FC236}">
                <a16:creationId xmlns:a16="http://schemas.microsoft.com/office/drawing/2014/main" id="{37B702FB-5834-425F-B329-295F0632DDCF}"/>
              </a:ext>
            </a:extLst>
          </p:cNvPr>
          <p:cNvSpPr>
            <a:spLocks noGrp="1" noChangeArrowheads="1"/>
          </p:cNvSpPr>
          <p:nvPr>
            <p:ph type="ftr" sz="quarter" idx="3"/>
          </p:nvPr>
        </p:nvSpPr>
        <p:spPr bwMode="auto">
          <a:xfrm>
            <a:off x="8077200" y="127127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a:defRPr sz="2400">
                <a:solidFill>
                  <a:srgbClr val="898989"/>
                </a:solidFill>
              </a:defRPr>
            </a:lvl1pPr>
          </a:lstStyle>
          <a:p>
            <a:endParaRPr lang="fr-FR" altLang="fr-FR"/>
          </a:p>
        </p:txBody>
      </p:sp>
      <p:sp>
        <p:nvSpPr>
          <p:cNvPr id="2054" name="Espace réservé du numéro de diapositive 5">
            <a:extLst>
              <a:ext uri="{FF2B5EF4-FFF2-40B4-BE49-F238E27FC236}">
                <a16:creationId xmlns:a16="http://schemas.microsoft.com/office/drawing/2014/main" id="{FD442D8F-2C8A-4183-9A27-A078AF796711}"/>
              </a:ext>
            </a:extLst>
          </p:cNvPr>
          <p:cNvSpPr>
            <a:spLocks noGrp="1" noChangeArrowheads="1"/>
          </p:cNvSpPr>
          <p:nvPr>
            <p:ph type="sldNum" sz="quarter" idx="4"/>
          </p:nvPr>
        </p:nvSpPr>
        <p:spPr bwMode="auto">
          <a:xfrm>
            <a:off x="17221200" y="12712700"/>
            <a:ext cx="548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a:defRPr sz="2400">
                <a:solidFill>
                  <a:srgbClr val="898989"/>
                </a:solidFill>
              </a:defRPr>
            </a:lvl1pPr>
          </a:lstStyle>
          <a:p>
            <a:fld id="{80B2DB13-F139-4846-A104-0058EC2D5870}"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36" r:id="rId12"/>
    <p:sldLayoutId id="2147483837" r:id="rId13"/>
  </p:sldLayoutIdLst>
  <p:txStyles>
    <p:titleStyle>
      <a:lvl1pPr algn="l" defTabSz="1828800" rtl="0" fontAlgn="base">
        <a:lnSpc>
          <a:spcPct val="90000"/>
        </a:lnSpc>
        <a:spcBef>
          <a:spcPct val="0"/>
        </a:spcBef>
        <a:spcAft>
          <a:spcPct val="0"/>
        </a:spcAft>
        <a:defRPr sz="8800" kern="1200">
          <a:solidFill>
            <a:schemeClr val="tx1"/>
          </a:solidFill>
          <a:latin typeface="+mj-lt"/>
          <a:ea typeface="+mj-ea"/>
          <a:cs typeface="+mj-cs"/>
        </a:defRPr>
      </a:lvl1pPr>
      <a:lvl2pPr algn="l" defTabSz="1828800" rtl="0" fontAlgn="base">
        <a:lnSpc>
          <a:spcPct val="90000"/>
        </a:lnSpc>
        <a:spcBef>
          <a:spcPct val="0"/>
        </a:spcBef>
        <a:spcAft>
          <a:spcPct val="0"/>
        </a:spcAft>
        <a:defRPr sz="8800">
          <a:solidFill>
            <a:schemeClr val="tx1"/>
          </a:solidFill>
          <a:latin typeface="Calibri Light" panose="020F0302020204030204" pitchFamily="34" charset="0"/>
        </a:defRPr>
      </a:lvl2pPr>
      <a:lvl3pPr algn="l" defTabSz="1828800" rtl="0" fontAlgn="base">
        <a:lnSpc>
          <a:spcPct val="90000"/>
        </a:lnSpc>
        <a:spcBef>
          <a:spcPct val="0"/>
        </a:spcBef>
        <a:spcAft>
          <a:spcPct val="0"/>
        </a:spcAft>
        <a:defRPr sz="8800">
          <a:solidFill>
            <a:schemeClr val="tx1"/>
          </a:solidFill>
          <a:latin typeface="Calibri Light" panose="020F0302020204030204" pitchFamily="34" charset="0"/>
        </a:defRPr>
      </a:lvl3pPr>
      <a:lvl4pPr algn="l" defTabSz="1828800" rtl="0" fontAlgn="base">
        <a:lnSpc>
          <a:spcPct val="90000"/>
        </a:lnSpc>
        <a:spcBef>
          <a:spcPct val="0"/>
        </a:spcBef>
        <a:spcAft>
          <a:spcPct val="0"/>
        </a:spcAft>
        <a:defRPr sz="8800">
          <a:solidFill>
            <a:schemeClr val="tx1"/>
          </a:solidFill>
          <a:latin typeface="Calibri Light" panose="020F0302020204030204" pitchFamily="34" charset="0"/>
        </a:defRPr>
      </a:lvl4pPr>
      <a:lvl5pPr algn="l" defTabSz="1828800" rtl="0" fontAlgn="base">
        <a:lnSpc>
          <a:spcPct val="90000"/>
        </a:lnSpc>
        <a:spcBef>
          <a:spcPct val="0"/>
        </a:spcBef>
        <a:spcAft>
          <a:spcPct val="0"/>
        </a:spcAft>
        <a:defRPr sz="8800">
          <a:solidFill>
            <a:schemeClr val="tx1"/>
          </a:solidFill>
          <a:latin typeface="Calibri Light" panose="020F0302020204030204" pitchFamily="34" charset="0"/>
        </a:defRPr>
      </a:lvl5pPr>
      <a:lvl6pPr marL="457200" algn="l" defTabSz="1828800" rtl="0" fontAlgn="base">
        <a:lnSpc>
          <a:spcPct val="90000"/>
        </a:lnSpc>
        <a:spcBef>
          <a:spcPct val="0"/>
        </a:spcBef>
        <a:spcAft>
          <a:spcPct val="0"/>
        </a:spcAft>
        <a:defRPr sz="8800">
          <a:solidFill>
            <a:schemeClr val="tx1"/>
          </a:solidFill>
          <a:latin typeface="Calibri Light" panose="020F0302020204030204" pitchFamily="34" charset="0"/>
        </a:defRPr>
      </a:lvl6pPr>
      <a:lvl7pPr marL="914400" algn="l" defTabSz="1828800" rtl="0" fontAlgn="base">
        <a:lnSpc>
          <a:spcPct val="90000"/>
        </a:lnSpc>
        <a:spcBef>
          <a:spcPct val="0"/>
        </a:spcBef>
        <a:spcAft>
          <a:spcPct val="0"/>
        </a:spcAft>
        <a:defRPr sz="8800">
          <a:solidFill>
            <a:schemeClr val="tx1"/>
          </a:solidFill>
          <a:latin typeface="Calibri Light" panose="020F0302020204030204" pitchFamily="34" charset="0"/>
        </a:defRPr>
      </a:lvl7pPr>
      <a:lvl8pPr marL="1371600" algn="l" defTabSz="1828800" rtl="0" fontAlgn="base">
        <a:lnSpc>
          <a:spcPct val="90000"/>
        </a:lnSpc>
        <a:spcBef>
          <a:spcPct val="0"/>
        </a:spcBef>
        <a:spcAft>
          <a:spcPct val="0"/>
        </a:spcAft>
        <a:defRPr sz="8800">
          <a:solidFill>
            <a:schemeClr val="tx1"/>
          </a:solidFill>
          <a:latin typeface="Calibri Light" panose="020F0302020204030204" pitchFamily="34" charset="0"/>
        </a:defRPr>
      </a:lvl8pPr>
      <a:lvl9pPr marL="1828800" algn="l" defTabSz="1828800"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200" indent="-457200" algn="l" defTabSz="1828800" rtl="0" fontAlgn="base">
        <a:lnSpc>
          <a:spcPct val="90000"/>
        </a:lnSpc>
        <a:spcBef>
          <a:spcPts val="2000"/>
        </a:spcBef>
        <a:spcAft>
          <a:spcPct val="0"/>
        </a:spcAft>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fontAlgn="base">
        <a:lnSpc>
          <a:spcPct val="90000"/>
        </a:lnSpc>
        <a:spcBef>
          <a:spcPts val="1000"/>
        </a:spcBef>
        <a:spcAft>
          <a:spcPct val="0"/>
        </a:spcAft>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fontAlgn="base">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2.xml"/><Relationship Id="rId7" Type="http://schemas.openxmlformats.org/officeDocument/2006/relationships/notesSlide" Target="../notesSlides/notesSlide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1.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2.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5.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26.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2.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27.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28.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29.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2.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slideLayout" Target="../slideLayouts/slideLayout3.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tags" Target="../tags/tag136.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slideLayout" Target="../slideLayouts/slideLayout3.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image" Target="../media/image2.png"/><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33.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2.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34.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35.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36.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2.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37.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3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2.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76.xml"/></Relationships>
</file>

<file path=ppt/slides/_rels/slide39.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80.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6.tif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41.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42.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2.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92.xml"/></Relationships>
</file>

<file path=ppt/slides/_rels/slide4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44.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200.xml"/></Relationships>
</file>

<file path=ppt/slides/_rels/slide45.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2.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04.xml"/></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7.xml"/><Relationship Id="rId7" Type="http://schemas.openxmlformats.org/officeDocument/2006/relationships/image" Target="../media/image7.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2.png"/><Relationship Id="rId5" Type="http://schemas.openxmlformats.org/officeDocument/2006/relationships/notesSlide" Target="../notesSlides/notesSlide46.xml"/><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10.tiff"/><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2.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49.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2.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notesSlide" Target="../notesSlides/notesSlide5.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2.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22.xml"/></Relationships>
</file>

<file path=ppt/slides/_rels/slide51.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2.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52.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2.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53.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2.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34.xml"/></Relationships>
</file>

<file path=ppt/slides/_rels/slide54.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2.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55.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56.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2.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246.xml"/></Relationships>
</file>

<file path=ppt/slides/_rels/slide57.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2.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250.xml"/></Relationships>
</file>

<file path=ppt/slides/_rels/slide58.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2.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254.xml"/></Relationships>
</file>

<file path=ppt/slides/_rels/slide59.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2.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258.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hyperlink" Target="https://unik.caij.qc.ca/permalien/fr/qc/legis/lois/rlrq-c-c-27/derniere/rlrq-c-c-27" TargetMode="Externa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0.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2.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262.xml"/></Relationships>
</file>

<file path=ppt/slides/_rels/slide61.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2.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tags" Target="../tags/tag266.xml"/></Relationships>
</file>

<file path=ppt/slides/_rels/slide62.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image" Target="../media/image2.pn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270.xml"/></Relationships>
</file>

<file path=ppt/slides/_rels/slide63.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2.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274.xml"/></Relationships>
</file>

<file path=ppt/slides/_rels/slide64.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2.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278.xml"/></Relationships>
</file>

<file path=ppt/slides/_rels/slide65.xml.rels><?xml version="1.0" encoding="UTF-8" standalone="yes"?>
<Relationships xmlns="http://schemas.openxmlformats.org/package/2006/relationships"><Relationship Id="rId8" Type="http://schemas.openxmlformats.org/officeDocument/2006/relationships/notesSlide" Target="../notesSlides/notesSlide65.xml"/><Relationship Id="rId3" Type="http://schemas.openxmlformats.org/officeDocument/2006/relationships/tags" Target="../tags/tag281.xml"/><Relationship Id="rId7" Type="http://schemas.openxmlformats.org/officeDocument/2006/relationships/slideLayout" Target="../slideLayouts/slideLayout19.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6.xml"/><Relationship Id="rId1" Type="http://schemas.openxmlformats.org/officeDocument/2006/relationships/tags" Target="../tags/tag285.xml"/><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10</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F640FCE-0975-5B40-8987-06E1295A9BCE}"/>
              </a:ext>
            </a:extLst>
          </p:cNvPr>
          <p:cNvSpPr txBox="1"/>
          <p:nvPr>
            <p:custDataLst>
              <p:tags r:id="rId4"/>
            </p:custDataLst>
          </p:nvPr>
        </p:nvSpPr>
        <p:spPr>
          <a:xfrm>
            <a:off x="942287" y="3788129"/>
            <a:ext cx="21197082" cy="4965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Obligations de l’employeur et dispositions de protection prévues au </a:t>
            </a:r>
            <a:r>
              <a:rPr lang="fr-CA" sz="3000" b="1" i="1" dirty="0">
                <a:latin typeface="Helvetica" pitchFamily="2" charset="0"/>
              </a:rPr>
              <a:t>Code du travail </a:t>
            </a:r>
          </a:p>
          <a:p>
            <a:pPr algn="just" fontAlgn="auto">
              <a:spcBef>
                <a:spcPts val="0"/>
              </a:spcBef>
              <a:spcAft>
                <a:spcPts val="0"/>
              </a:spcAft>
            </a:pPr>
            <a:endParaRPr lang="fr-FR" sz="3000" i="1" dirty="0">
              <a:latin typeface="Helvetica" pitchFamily="2" charset="0"/>
            </a:endParaRPr>
          </a:p>
          <a:p>
            <a:pPr algn="just" fontAlgn="auto">
              <a:spcBef>
                <a:spcPts val="0"/>
              </a:spcBef>
              <a:spcAft>
                <a:spcPts val="0"/>
              </a:spcAft>
            </a:pPr>
            <a:endParaRPr lang="fr-FR" sz="3000" b="1" dirty="0">
              <a:latin typeface="Helvetica" pitchFamily="2" charset="0"/>
            </a:endParaRPr>
          </a:p>
          <a:p>
            <a:pPr marL="868363" algn="just" fontAlgn="auto">
              <a:spcBef>
                <a:spcPts val="0"/>
              </a:spcBef>
              <a:spcAft>
                <a:spcPts val="0"/>
              </a:spcAft>
            </a:pPr>
            <a:r>
              <a:rPr lang="fr-FR" sz="3000" b="1" i="1" dirty="0">
                <a:latin typeface="Helvetica" pitchFamily="2" charset="0"/>
              </a:rPr>
              <a:t>Noël </a:t>
            </a:r>
            <a:r>
              <a:rPr lang="fr-FR" sz="3000" b="1" dirty="0">
                <a:latin typeface="Helvetica" pitchFamily="2" charset="0"/>
              </a:rPr>
              <a:t>c. </a:t>
            </a:r>
            <a:r>
              <a:rPr lang="fr-FR" sz="3000" b="1" i="1" dirty="0">
                <a:latin typeface="Helvetica" pitchFamily="2" charset="0"/>
              </a:rPr>
              <a:t>Société d’énergie de la Baie James, </a:t>
            </a:r>
            <a:r>
              <a:rPr lang="fr-FR" sz="3000" b="1" dirty="0">
                <a:latin typeface="Helvetica" pitchFamily="2" charset="0"/>
              </a:rPr>
              <a:t>[2001] 2 RCS 207 :</a:t>
            </a:r>
          </a:p>
          <a:p>
            <a:pPr marL="868363" algn="just" fontAlgn="auto">
              <a:spcBef>
                <a:spcPts val="0"/>
              </a:spcBef>
              <a:spcAft>
                <a:spcPts val="0"/>
              </a:spcAft>
            </a:pPr>
            <a:endParaRPr kumimoji="0" lang="fr-FR" sz="800" b="0" i="0" u="none" strike="noStrike" cap="none" spc="0" normalizeH="0" baseline="0" dirty="0">
              <a:ln>
                <a:noFill/>
              </a:ln>
              <a:solidFill>
                <a:srgbClr val="000000"/>
              </a:solidFill>
              <a:effectLst/>
              <a:uFillTx/>
              <a:latin typeface="Helvetica" pitchFamily="2" charset="0"/>
              <a:sym typeface="Helvetica Light"/>
            </a:endParaRPr>
          </a:p>
          <a:p>
            <a:pPr marL="868363" algn="just" fontAlgn="auto">
              <a:spcBef>
                <a:spcPts val="0"/>
              </a:spcBef>
              <a:spcAft>
                <a:spcPts val="0"/>
              </a:spcAft>
            </a:pPr>
            <a:endParaRPr lang="fr-FR" sz="800" dirty="0">
              <a:latin typeface="Helvetica" pitchFamily="2" charset="0"/>
            </a:endParaRPr>
          </a:p>
          <a:p>
            <a:pPr marL="1262063" algn="just" fontAlgn="auto">
              <a:spcBef>
                <a:spcPts val="0"/>
              </a:spcBef>
              <a:spcAft>
                <a:spcPts val="0"/>
              </a:spcAft>
            </a:pPr>
            <a:r>
              <a:rPr lang="fr-CA" sz="3000" i="1" dirty="0">
                <a:latin typeface="Helvetica" pitchFamily="2" charset="0"/>
              </a:rPr>
              <a:t>« [42] La mise en œuvre de la convention collective s’effectue de façon primordiale entre le syndicat et l’employeur. L’existence de l’accréditation et ensuite de la convention collective, prive l’employeur du droit de négocier directement avec ses employés. En raison de sa fonction de représentation exclusive, </a:t>
            </a:r>
            <a:r>
              <a:rPr lang="fr-CA" sz="3000" i="1" u="sng" dirty="0">
                <a:latin typeface="Helvetica" pitchFamily="2" charset="0"/>
              </a:rPr>
              <a:t>la présence du syndicat forme écran entre l’employeur et les salariés. L’employeur est privé de la possibilité de négocier des conditions de travail différentes avec les salariés individuels</a:t>
            </a:r>
            <a:r>
              <a:rPr lang="fr-CA" sz="3000" i="1" dirty="0">
                <a:latin typeface="Helvetica" pitchFamily="2" charset="0"/>
              </a:rPr>
              <a:t>. »</a:t>
            </a: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350734892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11</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74B0242-EF4F-4945-AD36-D16335E74E03}"/>
              </a:ext>
            </a:extLst>
          </p:cNvPr>
          <p:cNvSpPr txBox="1"/>
          <p:nvPr>
            <p:custDataLst>
              <p:tags r:id="rId4"/>
            </p:custDataLst>
          </p:nvPr>
        </p:nvSpPr>
        <p:spPr>
          <a:xfrm>
            <a:off x="795241" y="3007102"/>
            <a:ext cx="22065443"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Obligations de l’employeur et dispositions de protection prévues au </a:t>
            </a:r>
            <a:r>
              <a:rPr lang="fr-CA" sz="3000" b="1" i="1" dirty="0">
                <a:latin typeface="Helvetica" pitchFamily="2" charset="0"/>
              </a:rPr>
              <a:t>Code du travail </a:t>
            </a:r>
            <a:r>
              <a:rPr lang="fr-CA" sz="3000" b="1" dirty="0">
                <a:latin typeface="Helvetica" pitchFamily="2" charset="0"/>
              </a:rPr>
              <a:t>(suite)</a:t>
            </a: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lvl="3" indent="-457200" algn="just">
              <a:buFont typeface="Arial" panose="020B0604020202020204" pitchFamily="34" charset="0"/>
              <a:buChar char="•"/>
            </a:pPr>
            <a:r>
              <a:rPr lang="fr-CA" sz="3000" b="1" dirty="0">
                <a:latin typeface="Helvetica" pitchFamily="2" charset="0"/>
              </a:rPr>
              <a:t>Négociation de bonne foi - Articles 53 al.2 C.t. : </a:t>
            </a:r>
          </a:p>
          <a:p>
            <a:pPr lvl="3" indent="0" algn="just"/>
            <a:endParaRPr lang="fr-CA" sz="3000" dirty="0">
              <a:latin typeface="Helvetica" pitchFamily="2" charset="0"/>
            </a:endParaRPr>
          </a:p>
          <a:p>
            <a:pPr marL="1079500" lvl="3" indent="-92075" algn="just"/>
            <a:r>
              <a:rPr lang="fr-CA" sz="3000" i="1" dirty="0">
                <a:latin typeface="Helvetica" pitchFamily="2" charset="0"/>
              </a:rPr>
              <a:t> « Les négociations doivent commencer et se poursuivre avec diligence et bonne foi. »</a:t>
            </a:r>
          </a:p>
          <a:p>
            <a:pPr lvl="3" indent="0" algn="just"/>
            <a:endParaRPr lang="fr-CA" sz="800" dirty="0">
              <a:latin typeface="Helvetica" pitchFamily="2" charset="0"/>
            </a:endParaRPr>
          </a:p>
          <a:p>
            <a:pPr marL="2743200" lvl="5" indent="-457200" algn="just">
              <a:buFont typeface="Helvetica" panose="020B0604020202020204" pitchFamily="34" charset="0"/>
              <a:buChar char="─"/>
            </a:pPr>
            <a:r>
              <a:rPr lang="fr-CA" sz="3000" dirty="0">
                <a:latin typeface="Helvetica" pitchFamily="2" charset="0"/>
              </a:rPr>
              <a:t>Recours : plainte au Tribunal administratif du travail.</a:t>
            </a:r>
          </a:p>
          <a:p>
            <a:pPr lvl="5" algn="just"/>
            <a:endParaRPr lang="fr-CA" sz="3000" dirty="0">
              <a:latin typeface="Helvetica" pitchFamily="2" charset="0"/>
            </a:endParaRPr>
          </a:p>
          <a:p>
            <a:pPr marL="457200" lvl="3" indent="-457200" algn="just" fontAlgn="auto">
              <a:spcBef>
                <a:spcPts val="0"/>
              </a:spcBef>
              <a:spcAft>
                <a:spcPts val="0"/>
              </a:spcAft>
              <a:buFont typeface="Arial" panose="020B0604020202020204" pitchFamily="34" charset="0"/>
              <a:buChar char="•"/>
            </a:pPr>
            <a:r>
              <a:rPr kumimoji="0" lang="fr-CA" sz="3000" b="1" i="0" u="none" strike="noStrike" cap="none" spc="0" normalizeH="0" baseline="0" dirty="0">
                <a:ln>
                  <a:noFill/>
                </a:ln>
                <a:solidFill>
                  <a:srgbClr val="000000"/>
                </a:solidFill>
                <a:effectLst/>
                <a:uFillTx/>
                <a:latin typeface="Helvetica" pitchFamily="2" charset="0"/>
                <a:sym typeface="Helvetica Light"/>
              </a:rPr>
              <a:t>interdiction d’ingérence - A</a:t>
            </a:r>
            <a:r>
              <a:rPr lang="fr-CA" sz="3000" b="1" dirty="0">
                <a:latin typeface="Helvetica" pitchFamily="2" charset="0"/>
              </a:rPr>
              <a:t>rticle 12 C.t. :</a:t>
            </a:r>
          </a:p>
          <a:p>
            <a:pPr lvl="3" indent="0" algn="just" fontAlgn="auto">
              <a:spcBef>
                <a:spcPts val="0"/>
              </a:spcBef>
              <a:spcAft>
                <a:spcPts val="0"/>
              </a:spcAft>
            </a:pPr>
            <a:endParaRPr kumimoji="0" lang="fr-CA" sz="800" b="0" i="0" u="none" strike="noStrike" cap="none" spc="0" normalizeH="0" baseline="0" dirty="0">
              <a:ln>
                <a:noFill/>
              </a:ln>
              <a:solidFill>
                <a:srgbClr val="000000"/>
              </a:solidFill>
              <a:effectLst/>
              <a:uFillTx/>
              <a:latin typeface="Helvetica" pitchFamily="2" charset="0"/>
              <a:sym typeface="Helvetica Light"/>
            </a:endParaRPr>
          </a:p>
          <a:p>
            <a:pPr marL="1169988" lvl="4" indent="0" algn="just" fontAlgn="auto">
              <a:spcBef>
                <a:spcPts val="0"/>
              </a:spcBef>
              <a:spcAft>
                <a:spcPts val="0"/>
              </a:spcAft>
            </a:pPr>
            <a:r>
              <a:rPr lang="fr-CA" sz="3000" i="1" dirty="0">
                <a:latin typeface="Helvetica" pitchFamily="2" charset="0"/>
              </a:rPr>
              <a:t>« Aucun employeur ni aucune personne agissant pour un employeur ou une association d’employeurs, ne cherchera d’aucune manière à dominer, entraver ou financer la formation ou les activités d’une association de salariés ni à y participer. »</a:t>
            </a:r>
          </a:p>
          <a:p>
            <a:pPr lvl="3" indent="0" algn="just" fontAlgn="auto">
              <a:spcBef>
                <a:spcPts val="0"/>
              </a:spcBef>
              <a:spcAft>
                <a:spcPts val="0"/>
              </a:spcAft>
            </a:pPr>
            <a:endParaRPr lang="fr-CA" sz="800" dirty="0">
              <a:latin typeface="Helvetica" pitchFamily="2" charset="0"/>
            </a:endParaRPr>
          </a:p>
          <a:p>
            <a:pPr marL="2743200" lvl="5" indent="-457200" algn="just">
              <a:buFont typeface="Helvetica" panose="020B0604020202020204" pitchFamily="34" charset="0"/>
              <a:buChar char="─"/>
            </a:pPr>
            <a:r>
              <a:rPr kumimoji="0" lang="fr-CA" sz="3000" b="0" i="0" u="none" strike="noStrike" cap="none" spc="0" normalizeH="0" baseline="0" dirty="0">
                <a:ln>
                  <a:noFill/>
                </a:ln>
                <a:solidFill>
                  <a:srgbClr val="000000"/>
                </a:solidFill>
                <a:effectLst/>
                <a:uFillTx/>
                <a:latin typeface="Helvetica" pitchFamily="2" charset="0"/>
                <a:sym typeface="Helvetica Light"/>
              </a:rPr>
              <a:t>Recours : plainte au Tribunal administrati</a:t>
            </a:r>
            <a:r>
              <a:rPr lang="fr-CA" sz="3000" dirty="0">
                <a:latin typeface="Helvetica" pitchFamily="2" charset="0"/>
              </a:rPr>
              <a:t>f du travail : compétence exclusive : délai 30 jours de la contravention (article 14.1 C.t.);</a:t>
            </a:r>
          </a:p>
          <a:p>
            <a:pPr marL="2743200" lvl="5" indent="-457200" algn="just">
              <a:buFont typeface="Helvetica" panose="020B0604020202020204" pitchFamily="34" charset="0"/>
              <a:buChar char="─"/>
            </a:pPr>
            <a:r>
              <a:rPr lang="fr-CA" sz="3000" dirty="0">
                <a:latin typeface="Helvetica" pitchFamily="2" charset="0"/>
              </a:rPr>
              <a:t>Arbitrage de grief : en cas de violation disposition de la convention collective, délai de 60 jours de la connaissance du fait dont le grief découle (article 8.01 de la  convention collective).</a:t>
            </a:r>
          </a:p>
        </p:txBody>
      </p:sp>
    </p:spTree>
    <p:extLst>
      <p:ext uri="{BB962C8B-B14F-4D97-AF65-F5344CB8AC3E}">
        <p14:creationId xmlns:p14="http://schemas.microsoft.com/office/powerpoint/2010/main" val="316077738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12</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74B0242-EF4F-4945-AD36-D16335E74E03}"/>
              </a:ext>
            </a:extLst>
          </p:cNvPr>
          <p:cNvSpPr txBox="1"/>
          <p:nvPr>
            <p:custDataLst>
              <p:tags r:id="rId4"/>
            </p:custDataLst>
          </p:nvPr>
        </p:nvSpPr>
        <p:spPr>
          <a:xfrm>
            <a:off x="957540" y="3007102"/>
            <a:ext cx="22065443" cy="9582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Obligations de l’employeur et recours en vertu du </a:t>
            </a:r>
            <a:r>
              <a:rPr lang="fr-CA" sz="3000" b="1" i="1" dirty="0">
                <a:latin typeface="Helvetica" pitchFamily="2" charset="0"/>
              </a:rPr>
              <a:t>Code du travail </a:t>
            </a:r>
            <a:r>
              <a:rPr lang="fr-CA" sz="3000" b="1" dirty="0">
                <a:latin typeface="Helvetica" pitchFamily="2" charset="0"/>
              </a:rPr>
              <a:t>(suite)</a:t>
            </a: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lvl="3" indent="-457200" algn="just">
              <a:buFont typeface="Arial" panose="020B0604020202020204" pitchFamily="34" charset="0"/>
              <a:buChar char="•"/>
            </a:pPr>
            <a:r>
              <a:rPr lang="fr-CA" sz="3000" b="1" dirty="0">
                <a:latin typeface="Helvetica" pitchFamily="2" charset="0"/>
              </a:rPr>
              <a:t>Interdiction d’intimidation et de menaces - Article 13 C.t. : </a:t>
            </a:r>
          </a:p>
          <a:p>
            <a:pPr lvl="3" indent="0" algn="just"/>
            <a:endParaRPr lang="fr-CA" sz="800" dirty="0">
              <a:latin typeface="Helvetica" pitchFamily="2" charset="0"/>
            </a:endParaRPr>
          </a:p>
          <a:p>
            <a:pPr marL="1079500" lvl="3" indent="0" algn="just"/>
            <a:r>
              <a:rPr lang="fr-CA" sz="3000" i="1" dirty="0">
                <a:latin typeface="Helvetica" pitchFamily="2" charset="0"/>
              </a:rPr>
              <a:t>« Nul ne doit user d’intimidation ou de menaces pour amener quiconque à devenir membre, à s’abstenir de devenir membre ou à cesser d’être membre d’une association de salariés ou d’employeurs. »</a:t>
            </a:r>
          </a:p>
          <a:p>
            <a:pPr lvl="3" indent="0" algn="just"/>
            <a:endParaRPr lang="fr-CA" sz="3000" dirty="0">
              <a:latin typeface="Helvetica" pitchFamily="2" charset="0"/>
            </a:endParaRPr>
          </a:p>
          <a:p>
            <a:pPr marL="2743200" lvl="5" indent="-457200" algn="just">
              <a:buFont typeface="Helvetica" panose="020B0604020202020204" pitchFamily="34" charset="0"/>
              <a:buChar char="─"/>
            </a:pPr>
            <a:r>
              <a:rPr lang="fr-CA" sz="3000" dirty="0">
                <a:latin typeface="Helvetica" pitchFamily="2" charset="0"/>
              </a:rPr>
              <a:t>Recours : plainte au Tribunal administratif du travail, délai de 30 jours de la contravention (article 14.0.1. C.t.).</a:t>
            </a:r>
          </a:p>
          <a:p>
            <a:pPr lvl="5" algn="just"/>
            <a:endParaRPr lang="fr-CA" sz="3000" dirty="0">
              <a:latin typeface="Helvetica" pitchFamily="2" charset="0"/>
            </a:endParaRPr>
          </a:p>
          <a:p>
            <a:pPr marL="457200" lvl="3" indent="-457200" algn="just" fontAlgn="auto">
              <a:spcBef>
                <a:spcPts val="0"/>
              </a:spcBef>
              <a:spcAft>
                <a:spcPts val="0"/>
              </a:spcAft>
              <a:buFont typeface="Arial" panose="020B0604020202020204" pitchFamily="34" charset="0"/>
              <a:buChar char="•"/>
            </a:pPr>
            <a:r>
              <a:rPr kumimoji="0" lang="fr-CA" sz="3000" b="1" i="0" u="none" strike="noStrike" cap="none" spc="0" normalizeH="0" baseline="0" dirty="0">
                <a:ln>
                  <a:noFill/>
                </a:ln>
                <a:solidFill>
                  <a:srgbClr val="000000"/>
                </a:solidFill>
                <a:effectLst/>
                <a:uFillTx/>
                <a:latin typeface="Helvetica" pitchFamily="2" charset="0"/>
                <a:sym typeface="Helvetica Light"/>
              </a:rPr>
              <a:t>interdiction de mesures de représailles - </a:t>
            </a:r>
            <a:r>
              <a:rPr lang="fr-CA" sz="3000" b="1" dirty="0">
                <a:latin typeface="Helvetica" pitchFamily="2" charset="0"/>
              </a:rPr>
              <a:t>Article 14 C.t. :</a:t>
            </a:r>
          </a:p>
          <a:p>
            <a:pPr lvl="3" indent="0" algn="just" fontAlgn="auto">
              <a:spcBef>
                <a:spcPts val="0"/>
              </a:spcBef>
              <a:spcAft>
                <a:spcPts val="0"/>
              </a:spcAft>
            </a:pPr>
            <a:endParaRPr kumimoji="0" lang="fr-CA" sz="800" b="0" i="0" u="none" strike="noStrike" cap="none" spc="0" normalizeH="0" baseline="0" dirty="0">
              <a:ln>
                <a:noFill/>
              </a:ln>
              <a:solidFill>
                <a:srgbClr val="000000"/>
              </a:solidFill>
              <a:effectLst/>
              <a:uFillTx/>
              <a:latin typeface="Helvetica" pitchFamily="2" charset="0"/>
              <a:sym typeface="Helvetica Light"/>
            </a:endParaRPr>
          </a:p>
          <a:p>
            <a:pPr marL="1079500" lvl="4" indent="0" algn="just" fontAlgn="auto">
              <a:spcBef>
                <a:spcPts val="0"/>
              </a:spcBef>
              <a:spcAft>
                <a:spcPts val="0"/>
              </a:spcAft>
            </a:pPr>
            <a:r>
              <a:rPr lang="fr-CA" sz="3000" i="1" dirty="0">
                <a:latin typeface="Helvetica" pitchFamily="2" charset="0"/>
              </a:rPr>
              <a:t>« Aucun employeur ni aucune personne agissant pour un employeur ou une association d’employeurs ne doit refuser d’employer une personne à cause de l’exercice par cette personne d’un droit qui lui résulte du présent code, ni chercher par intimidation, mesures discriminatoires ou de représailles, menace de renvoi ou autre menace, ou par l’imposition d’une sanction ou par quelque autre moyen à contraindre un salarié à s’abstenir ou à cesser d’exercer un droit qui lui résulte du présent Code. »</a:t>
            </a:r>
          </a:p>
          <a:p>
            <a:pPr lvl="3" indent="0" algn="just" fontAlgn="auto">
              <a:spcBef>
                <a:spcPts val="0"/>
              </a:spcBef>
              <a:spcAft>
                <a:spcPts val="0"/>
              </a:spcAft>
            </a:pPr>
            <a:endParaRPr lang="fr-CA" sz="1400" dirty="0">
              <a:latin typeface="Helvetica" pitchFamily="2" charset="0"/>
            </a:endParaRPr>
          </a:p>
          <a:p>
            <a:pPr marL="2743200" lvl="5" indent="-457200" algn="just">
              <a:buFont typeface="Helvetica" panose="020B0604020202020204" pitchFamily="34" charset="0"/>
              <a:buChar char="─"/>
            </a:pPr>
            <a:r>
              <a:rPr kumimoji="0" lang="fr-CA" sz="3000" b="0" i="0" u="none" strike="noStrike" cap="none" spc="0" normalizeH="0" baseline="0" dirty="0">
                <a:ln>
                  <a:noFill/>
                </a:ln>
                <a:solidFill>
                  <a:srgbClr val="000000"/>
                </a:solidFill>
                <a:effectLst/>
                <a:uFillTx/>
                <a:latin typeface="Helvetica" pitchFamily="2" charset="0"/>
                <a:sym typeface="Helvetica Light"/>
              </a:rPr>
              <a:t>Recours : plainte au Tribunal administrati</a:t>
            </a:r>
            <a:r>
              <a:rPr lang="fr-CA" sz="3000" dirty="0">
                <a:latin typeface="Helvetica" pitchFamily="2" charset="0"/>
              </a:rPr>
              <a:t>f du travail : compétence exclusive : délai 30 jours de la contravention (article 14.0.1. C.t.);</a:t>
            </a:r>
          </a:p>
          <a:p>
            <a:pPr marL="2743200" lvl="5" indent="-457200" algn="just">
              <a:buFont typeface="Helvetica" panose="020B0604020202020204" pitchFamily="34" charset="0"/>
              <a:buChar char="─"/>
            </a:pPr>
            <a:r>
              <a:rPr lang="fr-CA" sz="3000" dirty="0">
                <a:latin typeface="Helvetica" pitchFamily="2" charset="0"/>
              </a:rPr>
              <a:t>Arbitrage de grief : en cas de violation d’une disposition de la convention collective : délai de 60 jours de la connaissance du fait ou du dernier fait dont le grief découle  (article 8.01 de la convention collective).</a:t>
            </a:r>
          </a:p>
        </p:txBody>
      </p:sp>
    </p:spTree>
    <p:extLst>
      <p:ext uri="{BB962C8B-B14F-4D97-AF65-F5344CB8AC3E}">
        <p14:creationId xmlns:p14="http://schemas.microsoft.com/office/powerpoint/2010/main" val="277451856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13</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74B0242-EF4F-4945-AD36-D16335E74E03}"/>
              </a:ext>
            </a:extLst>
          </p:cNvPr>
          <p:cNvSpPr txBox="1"/>
          <p:nvPr>
            <p:custDataLst>
              <p:tags r:id="rId4"/>
            </p:custDataLst>
          </p:nvPr>
        </p:nvSpPr>
        <p:spPr>
          <a:xfrm>
            <a:off x="769309" y="3344217"/>
            <a:ext cx="22933124"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Obligations de l’employeur et recours en vertu du </a:t>
            </a:r>
            <a:r>
              <a:rPr lang="fr-CA" sz="3000" b="1" i="1" dirty="0">
                <a:latin typeface="Helvetica" pitchFamily="2" charset="0"/>
              </a:rPr>
              <a:t>Code du travail </a:t>
            </a:r>
            <a:r>
              <a:rPr lang="fr-CA" sz="3000" b="1" dirty="0">
                <a:latin typeface="Helvetica" pitchFamily="2" charset="0"/>
              </a:rPr>
              <a:t>(suite)</a:t>
            </a:r>
          </a:p>
          <a:p>
            <a:pPr algn="just" fontAlgn="auto">
              <a:spcBef>
                <a:spcPts val="0"/>
              </a:spcBef>
              <a:spcAft>
                <a:spcPts val="0"/>
              </a:spcAft>
            </a:pPr>
            <a:endParaRPr lang="fr-CA" sz="3000" b="1" dirty="0">
              <a:latin typeface="Helvetica" pitchFamily="2" charset="0"/>
            </a:endParaRP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marL="457200" lvl="3" indent="-457200" algn="just">
              <a:buFont typeface="Arial" panose="020B0604020202020204" pitchFamily="34" charset="0"/>
              <a:buChar char="•"/>
            </a:pPr>
            <a:r>
              <a:rPr lang="fr-CA" sz="3000" b="1" dirty="0">
                <a:latin typeface="Helvetica" pitchFamily="2" charset="0"/>
              </a:rPr>
              <a:t>Présomption - Article 17 C.t. :</a:t>
            </a:r>
          </a:p>
          <a:p>
            <a:pPr lvl="3" indent="0" algn="just"/>
            <a:endParaRPr lang="fr-CA" sz="3000" dirty="0">
              <a:latin typeface="Helvetica" pitchFamily="2" charset="0"/>
            </a:endParaRPr>
          </a:p>
          <a:p>
            <a:pPr marL="1427163" lvl="3" indent="0" algn="just"/>
            <a:r>
              <a:rPr lang="fr-CA" sz="3000" i="1" dirty="0">
                <a:latin typeface="Helvetica" pitchFamily="2" charset="0"/>
              </a:rPr>
              <a:t>« S’il est établi à la satisfaction du Tribunal que le salarié </a:t>
            </a:r>
            <a:r>
              <a:rPr lang="fr-CA" sz="3000" b="1" i="1" u="sng" dirty="0">
                <a:latin typeface="Helvetica" pitchFamily="2" charset="0"/>
              </a:rPr>
              <a:t>exerce un droit qui lui résulte du présent Code</a:t>
            </a:r>
            <a:r>
              <a:rPr lang="fr-CA" sz="3000" i="1" dirty="0">
                <a:latin typeface="Helvetica" pitchFamily="2" charset="0"/>
              </a:rPr>
              <a:t>, il y a présomption simple en sa faveur que la sanction lui a été imposée ou que la mesure a été prise contre lui à cause de l’exercice de ce droit et il incombe à l’employeur de prouver qu’il a pris cette sanction ou mesure à l’égard du salarié pour une autre cause juste et suffisante. »</a:t>
            </a:r>
          </a:p>
          <a:p>
            <a:pPr lvl="3" indent="0" algn="just"/>
            <a:endParaRPr lang="fr-CA" sz="3000" dirty="0">
              <a:latin typeface="Helvetica" pitchFamily="2" charset="0"/>
            </a:endParaRPr>
          </a:p>
          <a:p>
            <a:pPr lvl="3" indent="0" algn="just"/>
            <a:endParaRPr lang="fr-CA" sz="3000" dirty="0">
              <a:latin typeface="Helvetica" pitchFamily="2" charset="0"/>
            </a:endParaRPr>
          </a:p>
          <a:p>
            <a:pPr lvl="3" indent="0" algn="just"/>
            <a:r>
              <a:rPr lang="fr-CA" sz="3000" b="1" dirty="0">
                <a:latin typeface="Helvetica" pitchFamily="2" charset="0"/>
              </a:rPr>
              <a:t>Exemples de droits qui résultent du </a:t>
            </a:r>
            <a:r>
              <a:rPr lang="fr-CA" sz="3000" b="1" i="1" dirty="0">
                <a:latin typeface="Helvetica" pitchFamily="2" charset="0"/>
              </a:rPr>
              <a:t>Code du travail </a:t>
            </a:r>
            <a:r>
              <a:rPr lang="fr-CA" sz="3000" dirty="0">
                <a:latin typeface="Helvetica" pitchFamily="2" charset="0"/>
              </a:rPr>
              <a:t>: dépôt d’un grief, exercer une fonction syndicale, participer à des moyens de pression, requête en accréditation, maraudage. </a:t>
            </a:r>
          </a:p>
          <a:p>
            <a:pPr lvl="3" indent="0" algn="just"/>
            <a:endParaRPr lang="fr-CA" sz="3000" dirty="0">
              <a:latin typeface="Helvetica" pitchFamily="2" charset="0"/>
            </a:endParaRPr>
          </a:p>
        </p:txBody>
      </p:sp>
    </p:spTree>
    <p:extLst>
      <p:ext uri="{BB962C8B-B14F-4D97-AF65-F5344CB8AC3E}">
        <p14:creationId xmlns:p14="http://schemas.microsoft.com/office/powerpoint/2010/main" val="286996719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14</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16631" y="314325"/>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74B0242-EF4F-4945-AD36-D16335E74E03}"/>
              </a:ext>
            </a:extLst>
          </p:cNvPr>
          <p:cNvSpPr txBox="1"/>
          <p:nvPr>
            <p:custDataLst>
              <p:tags r:id="rId4"/>
            </p:custDataLst>
          </p:nvPr>
        </p:nvSpPr>
        <p:spPr>
          <a:xfrm>
            <a:off x="769309" y="2373015"/>
            <a:ext cx="22933124" cy="1133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kumimoji="0" lang="fr-CA" sz="2800" b="0" i="0" u="none" strike="noStrike" cap="none" spc="0" normalizeH="0" baseline="0" dirty="0">
              <a:ln>
                <a:noFill/>
              </a:ln>
              <a:solidFill>
                <a:srgbClr val="000000"/>
              </a:solidFill>
              <a:effectLst/>
              <a:uFillTx/>
              <a:latin typeface="Helvetica" pitchFamily="2" charset="0"/>
              <a:sym typeface="Helvetica Light"/>
            </a:endParaRPr>
          </a:p>
          <a:p>
            <a:pPr marL="688975" indent="-601663" algn="just" fontAlgn="auto">
              <a:spcBef>
                <a:spcPts val="0"/>
              </a:spcBef>
              <a:spcAft>
                <a:spcPts val="0"/>
              </a:spcAft>
              <a:buFont typeface="Wingdings" pitchFamily="2" charset="2"/>
              <a:buChar char="Ø"/>
            </a:pPr>
            <a:r>
              <a:rPr lang="fr-CA" sz="2800" b="1" dirty="0">
                <a:latin typeface="Helvetica" pitchFamily="2" charset="0"/>
              </a:rPr>
              <a:t>Obligations de l’employeur et recours en vertu du </a:t>
            </a:r>
            <a:r>
              <a:rPr lang="fr-CA" sz="2800" b="1" i="1" dirty="0">
                <a:latin typeface="Helvetica" pitchFamily="2" charset="0"/>
              </a:rPr>
              <a:t>Code du travail </a:t>
            </a:r>
            <a:r>
              <a:rPr lang="fr-CA" sz="2800" b="1" dirty="0">
                <a:latin typeface="Helvetica" pitchFamily="2" charset="0"/>
              </a:rPr>
              <a:t>(suite)</a:t>
            </a:r>
          </a:p>
          <a:p>
            <a:pPr marL="688975" lvl="3" indent="-601663" algn="just"/>
            <a:endParaRPr lang="fr-CA" sz="2800" dirty="0">
              <a:latin typeface="Helvetica" pitchFamily="2" charset="0"/>
            </a:endParaRPr>
          </a:p>
          <a:p>
            <a:pPr marL="688975" lvl="3" indent="-601663" algn="just">
              <a:buFont typeface="Arial" panose="020B0604020202020204" pitchFamily="34" charset="0"/>
              <a:buChar char="•"/>
            </a:pPr>
            <a:r>
              <a:rPr lang="fr-CA" sz="2800" b="1" dirty="0">
                <a:latin typeface="Helvetica" pitchFamily="2" charset="0"/>
              </a:rPr>
              <a:t>Immunité syndicale :</a:t>
            </a:r>
          </a:p>
          <a:p>
            <a:pPr marL="688975" lvl="3" indent="-601663" algn="just"/>
            <a:endParaRPr lang="fr-CA" sz="2800" b="1" dirty="0">
              <a:latin typeface="Helvetica" pitchFamily="2" charset="0"/>
            </a:endParaRPr>
          </a:p>
          <a:p>
            <a:pPr marL="688975" lvl="4" indent="30163" algn="just"/>
            <a:r>
              <a:rPr lang="fr-CA" sz="2800" dirty="0">
                <a:latin typeface="Helvetica" pitchFamily="2" charset="0"/>
              </a:rPr>
              <a:t>Les représentants syndicaux bénéficient d’une immunité syndicale qui les protègent d’une mesure disciplinaire imposée en raison de leurs activités syndicales.</a:t>
            </a:r>
          </a:p>
          <a:p>
            <a:pPr marL="688975" lvl="4" indent="30163" algn="just"/>
            <a:endParaRPr lang="fr-CA" sz="2800" b="1" dirty="0">
              <a:latin typeface="Helvetica" pitchFamily="2" charset="0"/>
            </a:endParaRPr>
          </a:p>
          <a:p>
            <a:pPr marL="688975" lvl="4" indent="30163" algn="just"/>
            <a:r>
              <a:rPr lang="fr-CA" sz="2800" b="1" dirty="0">
                <a:latin typeface="Helvetica" pitchFamily="2" charset="0"/>
              </a:rPr>
              <a:t>Attention !  </a:t>
            </a:r>
            <a:r>
              <a:rPr lang="fr-CA" sz="2800" dirty="0">
                <a:latin typeface="Helvetica" pitchFamily="2" charset="0"/>
              </a:rPr>
              <a:t>L’immunité syndicale n’est pas absolue mais relative.</a:t>
            </a:r>
          </a:p>
          <a:p>
            <a:pPr marL="688975" lvl="3" indent="30163" algn="just"/>
            <a:endParaRPr lang="fr-CA" sz="2800" b="1" i="1" dirty="0">
              <a:latin typeface="Helvetica" pitchFamily="2" charset="0"/>
            </a:endParaRPr>
          </a:p>
          <a:p>
            <a:pPr marL="688975" lvl="3" indent="30163" algn="just"/>
            <a:r>
              <a:rPr lang="fr-CA" sz="2800" b="1" dirty="0">
                <a:latin typeface="Helvetica" pitchFamily="2" charset="0"/>
              </a:rPr>
              <a:t>Affaire</a:t>
            </a:r>
            <a:r>
              <a:rPr lang="fr-CA" sz="2800" b="1" i="1" dirty="0">
                <a:latin typeface="Helvetica" pitchFamily="2" charset="0"/>
              </a:rPr>
              <a:t> </a:t>
            </a:r>
            <a:r>
              <a:rPr lang="fr-CA" sz="2800" b="1" i="1" dirty="0" err="1">
                <a:latin typeface="Helvetica" pitchFamily="2" charset="0"/>
              </a:rPr>
              <a:t>Mondoux</a:t>
            </a:r>
            <a:r>
              <a:rPr lang="fr-CA" sz="2800" b="1" i="1" dirty="0">
                <a:latin typeface="Helvetica" pitchFamily="2" charset="0"/>
              </a:rPr>
              <a:t> </a:t>
            </a:r>
            <a:r>
              <a:rPr lang="fr-CA" sz="2800" b="1" dirty="0">
                <a:latin typeface="Helvetica" pitchFamily="2" charset="0"/>
              </a:rPr>
              <a:t>c. </a:t>
            </a:r>
            <a:r>
              <a:rPr lang="fr-CA" sz="2800" b="1" i="1" dirty="0">
                <a:latin typeface="Helvetica" pitchFamily="2" charset="0"/>
              </a:rPr>
              <a:t>Ville de Mascouche, </a:t>
            </a:r>
            <a:r>
              <a:rPr lang="fr-CA" sz="2800" b="1" dirty="0">
                <a:latin typeface="Helvetica" pitchFamily="2" charset="0"/>
              </a:rPr>
              <a:t>2019 QCTAT 2158 :</a:t>
            </a:r>
          </a:p>
          <a:p>
            <a:pPr marL="688975" lvl="3" indent="30163" algn="just"/>
            <a:endParaRPr lang="fr-CA" sz="2800" dirty="0">
              <a:latin typeface="Helvetica" pitchFamily="2" charset="0"/>
            </a:endParaRPr>
          </a:p>
          <a:p>
            <a:pPr marL="1436688" lvl="3" indent="0" algn="just"/>
            <a:r>
              <a:rPr lang="fr-CA" sz="2800" i="1" dirty="0">
                <a:latin typeface="Helvetica" pitchFamily="2" charset="0"/>
              </a:rPr>
              <a:t>« [3] L’article 3 du Code prévoit que « tout salarié a droit […] de participer à la formation de cette association, à ses activités et à son administration ». Ainsi, </a:t>
            </a:r>
            <a:r>
              <a:rPr lang="fr-CA" sz="2800" b="1" i="1" u="sng" dirty="0">
                <a:latin typeface="Helvetica" pitchFamily="2" charset="0"/>
              </a:rPr>
              <a:t>le fait d’occuper une fonction syndicale </a:t>
            </a:r>
            <a:r>
              <a:rPr lang="fr-CA" sz="2800" i="1" dirty="0">
                <a:latin typeface="Helvetica" pitchFamily="2" charset="0"/>
              </a:rPr>
              <a:t>constitue généralement l’exercice suffisant d’un droit prévu au Code pour mettre en jeu la présomption de l’article 17 C.t</a:t>
            </a:r>
          </a:p>
          <a:p>
            <a:pPr marL="1436688" lvl="3" indent="0" algn="just"/>
            <a:endParaRPr lang="fr-CA" sz="2800" i="1" dirty="0">
              <a:latin typeface="Helvetica" pitchFamily="2" charset="0"/>
            </a:endParaRPr>
          </a:p>
          <a:p>
            <a:pPr marL="1436688" lvl="3" indent="0" algn="just"/>
            <a:r>
              <a:rPr lang="fr-CA" sz="2800" i="1" dirty="0">
                <a:latin typeface="Helvetica" pitchFamily="2" charset="0"/>
              </a:rPr>
              <a:t> [15] La jurisprudence a développé le concept qu’un représentant syndical bénéficie d’une </a:t>
            </a:r>
            <a:r>
              <a:rPr lang="fr-CA" sz="2800" b="1" i="1" u="sng" dirty="0">
                <a:latin typeface="Helvetica" pitchFamily="2" charset="0"/>
              </a:rPr>
              <a:t>immunité relative </a:t>
            </a:r>
            <a:r>
              <a:rPr lang="fr-CA" sz="2800" i="1" dirty="0">
                <a:latin typeface="Helvetica" pitchFamily="2" charset="0"/>
              </a:rPr>
              <a:t>dans l’exercice de ses fonctions. […] un employeur ne peut sanctionner un représentant syndical à cause de la manière dont ce dernier s’acquitte de ses fonctions syndicales </a:t>
            </a:r>
            <a:r>
              <a:rPr lang="fr-CA" sz="2800" b="1" i="1" u="sng" dirty="0">
                <a:latin typeface="Helvetica" pitchFamily="2" charset="0"/>
              </a:rPr>
              <a:t>à moins qu’il ne le fasse de façon illégale ou préjudiciable à l’employeur ou qu’il manque de loyauté envers lui.</a:t>
            </a:r>
            <a:r>
              <a:rPr lang="fr-CA" sz="2800" i="1" dirty="0">
                <a:latin typeface="Helvetica" pitchFamily="2" charset="0"/>
              </a:rPr>
              <a:t> </a:t>
            </a:r>
          </a:p>
          <a:p>
            <a:pPr marL="1436688" lvl="3" indent="0" algn="just"/>
            <a:endParaRPr lang="fr-CA" sz="2800" i="1" dirty="0">
              <a:latin typeface="Helvetica" pitchFamily="2" charset="0"/>
            </a:endParaRPr>
          </a:p>
          <a:p>
            <a:pPr marL="1436688" lvl="3" indent="0" algn="just"/>
            <a:r>
              <a:rPr lang="fr-CA" sz="2800" i="1" dirty="0">
                <a:latin typeface="Helvetica" pitchFamily="2" charset="0"/>
              </a:rPr>
              <a:t>[16] Ainsi, le fait d’être officier syndical ne permet pas d’être à l’abri de sanction, notamment </a:t>
            </a:r>
            <a:r>
              <a:rPr lang="fr-CA" sz="2800" b="1" i="1" u="sng" dirty="0">
                <a:latin typeface="Helvetica" pitchFamily="2" charset="0"/>
              </a:rPr>
              <a:t>lorsque celui-ci est impliqué dans une conduite illégale.</a:t>
            </a:r>
            <a:r>
              <a:rPr lang="fr-CA" sz="2800" i="1" dirty="0">
                <a:latin typeface="Helvetica" pitchFamily="2" charset="0"/>
              </a:rPr>
              <a:t> »</a:t>
            </a:r>
          </a:p>
          <a:p>
            <a:pPr marL="688975" lvl="3" indent="30163" algn="just"/>
            <a:endParaRPr lang="fr-CA" sz="2800" dirty="0">
              <a:latin typeface="Helvetica" pitchFamily="2" charset="0"/>
            </a:endParaRPr>
          </a:p>
          <a:p>
            <a:pPr marL="688975" lvl="3" indent="30163" algn="just"/>
            <a:r>
              <a:rPr lang="fr-CA" sz="2800" dirty="0">
                <a:latin typeface="Helvetica" pitchFamily="2" charset="0"/>
              </a:rPr>
              <a:t>      Il est préférable d’appeler un avocat afin de valider la légalité d’un moyen de pression.</a:t>
            </a:r>
          </a:p>
          <a:p>
            <a:pPr lvl="3" indent="0" algn="just"/>
            <a:endParaRPr lang="fr-CA" sz="3000" dirty="0">
              <a:latin typeface="Helvetica" pitchFamily="2" charset="0"/>
            </a:endParaRPr>
          </a:p>
        </p:txBody>
      </p:sp>
      <p:sp>
        <p:nvSpPr>
          <p:cNvPr id="8" name="Shape">
            <a:extLst>
              <a:ext uri="{FF2B5EF4-FFF2-40B4-BE49-F238E27FC236}">
                <a16:creationId xmlns:a16="http://schemas.microsoft.com/office/drawing/2014/main" id="{B43340EB-15D1-164A-BBF1-65E9D74BE790}"/>
              </a:ext>
            </a:extLst>
          </p:cNvPr>
          <p:cNvSpPr/>
          <p:nvPr>
            <p:custDataLst>
              <p:tags r:id="rId5"/>
            </p:custDataLst>
          </p:nvPr>
        </p:nvSpPr>
        <p:spPr>
          <a:xfrm>
            <a:off x="1472452" y="12612687"/>
            <a:ext cx="576169" cy="46518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327036058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15</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74B0242-EF4F-4945-AD36-D16335E74E03}"/>
              </a:ext>
            </a:extLst>
          </p:cNvPr>
          <p:cNvSpPr txBox="1"/>
          <p:nvPr>
            <p:custDataLst>
              <p:tags r:id="rId4"/>
            </p:custDataLst>
          </p:nvPr>
        </p:nvSpPr>
        <p:spPr>
          <a:xfrm>
            <a:off x="731834" y="3399816"/>
            <a:ext cx="22970599" cy="7889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kumimoji="0" lang="fr-CA" sz="2800" b="0" i="0" u="none" strike="noStrike" cap="none" spc="0" normalizeH="0" baseline="0" dirty="0">
              <a:ln>
                <a:noFill/>
              </a:ln>
              <a:solidFill>
                <a:srgbClr val="000000"/>
              </a:solidFill>
              <a:effectLst/>
              <a:uFillTx/>
              <a:latin typeface="+mj-lt"/>
              <a:sym typeface="Helvetica Light"/>
            </a:endParaRPr>
          </a:p>
          <a:p>
            <a:pPr marL="457200" indent="-457200" algn="just" fontAlgn="auto">
              <a:spcBef>
                <a:spcPts val="0"/>
              </a:spcBef>
              <a:spcAft>
                <a:spcPts val="0"/>
              </a:spcAft>
              <a:buFont typeface="Wingdings" pitchFamily="2" charset="2"/>
              <a:buChar char="Ø"/>
            </a:pPr>
            <a:r>
              <a:rPr lang="fr-CA" sz="2800" b="1" dirty="0">
                <a:latin typeface="+mj-lt"/>
              </a:rPr>
              <a:t>Obligations de l’employeur et recours en vertu du </a:t>
            </a:r>
            <a:r>
              <a:rPr lang="fr-CA" sz="2800" b="1" i="1" dirty="0">
                <a:latin typeface="+mj-lt"/>
              </a:rPr>
              <a:t>Code du travail </a:t>
            </a:r>
            <a:r>
              <a:rPr lang="fr-CA" sz="2800" b="1" dirty="0">
                <a:latin typeface="+mj-lt"/>
              </a:rPr>
              <a:t>(suite)</a:t>
            </a:r>
          </a:p>
          <a:p>
            <a:pPr algn="just" fontAlgn="auto">
              <a:spcBef>
                <a:spcPts val="0"/>
              </a:spcBef>
              <a:spcAft>
                <a:spcPts val="0"/>
              </a:spcAft>
            </a:pPr>
            <a:endParaRPr kumimoji="0" lang="fr-CA" sz="2800" b="0" i="0" u="none" strike="noStrike" cap="none" spc="0" normalizeH="0" baseline="0" dirty="0">
              <a:ln>
                <a:noFill/>
              </a:ln>
              <a:solidFill>
                <a:srgbClr val="000000"/>
              </a:solidFill>
              <a:effectLst/>
              <a:uFillTx/>
              <a:latin typeface="+mj-lt"/>
              <a:sym typeface="Helvetica Light"/>
            </a:endParaRPr>
          </a:p>
          <a:p>
            <a:pPr algn="just" fontAlgn="auto">
              <a:spcBef>
                <a:spcPts val="0"/>
              </a:spcBef>
              <a:spcAft>
                <a:spcPts val="0"/>
              </a:spcAft>
            </a:pPr>
            <a:r>
              <a:rPr lang="fr-CA" sz="2800" b="1" u="sng" dirty="0">
                <a:latin typeface="+mj-lt"/>
              </a:rPr>
              <a:t>Exemples dans le milieu préhospitalier</a:t>
            </a:r>
          </a:p>
          <a:p>
            <a:pPr algn="just" fontAlgn="auto">
              <a:spcBef>
                <a:spcPts val="0"/>
              </a:spcBef>
              <a:spcAft>
                <a:spcPts val="0"/>
              </a:spcAft>
            </a:pPr>
            <a:endParaRPr kumimoji="0" lang="fr-CA" sz="2800" b="0" i="0" u="none" strike="noStrike" cap="none" spc="0" normalizeH="0" baseline="0" dirty="0">
              <a:ln>
                <a:noFill/>
              </a:ln>
              <a:solidFill>
                <a:srgbClr val="000000"/>
              </a:solidFill>
              <a:effectLst/>
              <a:uFillTx/>
              <a:latin typeface="+mj-lt"/>
              <a:sym typeface="Helvetica Light"/>
            </a:endParaRPr>
          </a:p>
          <a:p>
            <a:pPr algn="just" fontAlgn="auto">
              <a:spcBef>
                <a:spcPts val="0"/>
              </a:spcBef>
              <a:spcAft>
                <a:spcPts val="0"/>
              </a:spcAft>
            </a:pPr>
            <a:r>
              <a:rPr lang="fr-CA" sz="2800" b="1" i="1" dirty="0">
                <a:latin typeface="+mj-lt"/>
              </a:rPr>
              <a:t>Beauchamp</a:t>
            </a:r>
            <a:r>
              <a:rPr lang="fr-CA" sz="2800" b="1" dirty="0">
                <a:latin typeface="+mj-lt"/>
              </a:rPr>
              <a:t> c. </a:t>
            </a:r>
            <a:r>
              <a:rPr lang="fr-CA" sz="2800" b="1" i="1" dirty="0">
                <a:latin typeface="+mj-lt"/>
              </a:rPr>
              <a:t>Ambulances Côte-Nord </a:t>
            </a:r>
            <a:r>
              <a:rPr lang="fr-CA" sz="2800" b="1" i="1" dirty="0" err="1">
                <a:latin typeface="+mj-lt"/>
              </a:rPr>
              <a:t>inc</a:t>
            </a:r>
            <a:r>
              <a:rPr lang="fr-CA" sz="2800" b="1" dirty="0" err="1">
                <a:latin typeface="+mj-lt"/>
              </a:rPr>
              <a:t>.</a:t>
            </a:r>
            <a:r>
              <a:rPr lang="fr-CA" sz="2800" b="1" dirty="0">
                <a:latin typeface="+mj-lt"/>
              </a:rPr>
              <a:t>, 2013 QCCRT 0037 :</a:t>
            </a:r>
          </a:p>
          <a:p>
            <a:pPr algn="just" fontAlgn="auto">
              <a:spcBef>
                <a:spcPts val="0"/>
              </a:spcBef>
              <a:spcAft>
                <a:spcPts val="0"/>
              </a:spcAft>
            </a:pPr>
            <a:endParaRPr kumimoji="0" lang="fr-CA" sz="2800" b="1" i="0" u="none" strike="noStrike" cap="none" spc="0" normalizeH="0" baseline="0" dirty="0">
              <a:ln>
                <a:noFill/>
              </a:ln>
              <a:solidFill>
                <a:srgbClr val="000000"/>
              </a:solidFill>
              <a:effectLst/>
              <a:uFillTx/>
              <a:latin typeface="+mj-lt"/>
              <a:sym typeface="Helvetica Light"/>
            </a:endParaRPr>
          </a:p>
          <a:p>
            <a:pPr marL="709613" algn="just" fontAlgn="auto">
              <a:spcBef>
                <a:spcPts val="0"/>
              </a:spcBef>
              <a:spcAft>
                <a:spcPts val="0"/>
              </a:spcAft>
            </a:pPr>
            <a:r>
              <a:rPr lang="fr-CA" sz="2800" dirty="0">
                <a:latin typeface="+mj-lt"/>
              </a:rPr>
              <a:t>«</a:t>
            </a:r>
            <a:r>
              <a:rPr lang="fr-CA" sz="2800" i="1" dirty="0">
                <a:latin typeface="+mj-lt"/>
              </a:rPr>
              <a:t> [par. 84] il est manifeste que le plaignant a été sanctionné en raison de ses activités syndicales. </a:t>
            </a:r>
            <a:r>
              <a:rPr lang="fr-CA" sz="2800" b="1" i="1" u="sng" dirty="0">
                <a:latin typeface="+mj-lt"/>
              </a:rPr>
              <a:t>L’employeur ne peut user de son pouvoir disciplinaire pour museler un représentant syndical qui réagit maladroitement à un projet patronal</a:t>
            </a:r>
            <a:r>
              <a:rPr lang="fr-CA" sz="2800" b="1" i="1" dirty="0">
                <a:latin typeface="+mj-lt"/>
              </a:rPr>
              <a:t>. </a:t>
            </a:r>
            <a:r>
              <a:rPr lang="fr-CA" sz="2800" i="1" dirty="0">
                <a:latin typeface="+mj-lt"/>
              </a:rPr>
              <a:t>L’employeur a échoué dans sa preuve d’une autre cause juste et suffisante. Cette plainte doit être accueillie</a:t>
            </a:r>
            <a:r>
              <a:rPr lang="fr-CA" sz="2800" dirty="0">
                <a:latin typeface="+mj-lt"/>
              </a:rPr>
              <a:t>. »</a:t>
            </a:r>
          </a:p>
          <a:p>
            <a:pPr algn="just" fontAlgn="auto">
              <a:spcBef>
                <a:spcPts val="0"/>
              </a:spcBef>
              <a:spcAft>
                <a:spcPts val="0"/>
              </a:spcAft>
            </a:pPr>
            <a:endParaRPr lang="fr-CA" sz="2800" dirty="0">
              <a:latin typeface="+mj-lt"/>
            </a:endParaRPr>
          </a:p>
          <a:p>
            <a:pPr algn="just" fontAlgn="auto">
              <a:spcBef>
                <a:spcPts val="0"/>
              </a:spcBef>
              <a:spcAft>
                <a:spcPts val="0"/>
              </a:spcAft>
            </a:pPr>
            <a:r>
              <a:rPr lang="fr-CA" sz="2800" b="1" i="1" dirty="0">
                <a:latin typeface="+mj-lt"/>
              </a:rPr>
              <a:t>Lévesque</a:t>
            </a:r>
            <a:r>
              <a:rPr lang="fr-CA" sz="2800" b="1" dirty="0">
                <a:latin typeface="+mj-lt"/>
              </a:rPr>
              <a:t> c. </a:t>
            </a:r>
            <a:r>
              <a:rPr lang="fr-CA" sz="2800" b="1" i="1" dirty="0">
                <a:latin typeface="+mj-lt"/>
              </a:rPr>
              <a:t>9156-9830 Québec </a:t>
            </a:r>
            <a:r>
              <a:rPr lang="fr-CA" sz="2800" b="1" i="1" dirty="0" err="1">
                <a:latin typeface="+mj-lt"/>
              </a:rPr>
              <a:t>inc.</a:t>
            </a:r>
            <a:r>
              <a:rPr lang="fr-CA" sz="2800" b="1" i="1" dirty="0">
                <a:latin typeface="+mj-lt"/>
              </a:rPr>
              <a:t> (Ambulance Sacré </a:t>
            </a:r>
            <a:r>
              <a:rPr lang="fr-CA" sz="2800" b="1" i="1" dirty="0" err="1">
                <a:latin typeface="+mj-lt"/>
              </a:rPr>
              <a:t>Coeur</a:t>
            </a:r>
            <a:r>
              <a:rPr lang="fr-CA" sz="2800" b="1" i="1" dirty="0">
                <a:latin typeface="+mj-lt"/>
              </a:rPr>
              <a:t>), </a:t>
            </a:r>
            <a:r>
              <a:rPr lang="fr-CA" sz="2800" b="1" dirty="0">
                <a:latin typeface="+mj-lt"/>
              </a:rPr>
              <a:t>2010 QCCRT 0509 :</a:t>
            </a:r>
          </a:p>
          <a:p>
            <a:pPr algn="just" fontAlgn="auto">
              <a:spcBef>
                <a:spcPts val="0"/>
              </a:spcBef>
              <a:spcAft>
                <a:spcPts val="0"/>
              </a:spcAft>
            </a:pPr>
            <a:endParaRPr kumimoji="0" lang="fr-CA" sz="2800" b="1" u="none" strike="noStrike" cap="none" spc="0" normalizeH="0" baseline="0" dirty="0">
              <a:ln>
                <a:noFill/>
              </a:ln>
              <a:solidFill>
                <a:srgbClr val="000000"/>
              </a:solidFill>
              <a:effectLst/>
              <a:uFillTx/>
              <a:latin typeface="+mj-lt"/>
              <a:sym typeface="Helvetica Light"/>
            </a:endParaRPr>
          </a:p>
          <a:p>
            <a:pPr marL="709613" algn="just" fontAlgn="auto">
              <a:spcBef>
                <a:spcPts val="0"/>
              </a:spcBef>
              <a:spcAft>
                <a:spcPts val="0"/>
              </a:spcAft>
            </a:pPr>
            <a:r>
              <a:rPr lang="fr-CA" sz="2800" dirty="0">
                <a:latin typeface="+mj-lt"/>
              </a:rPr>
              <a:t>« </a:t>
            </a:r>
            <a:r>
              <a:rPr lang="fr-CA" sz="2800" i="1" dirty="0">
                <a:latin typeface="+mj-lt"/>
              </a:rPr>
              <a:t>[86] Comme tout salarié, Lévesque était assujetti à </a:t>
            </a:r>
            <a:r>
              <a:rPr lang="fr-CA" sz="2800" b="1" i="1" u="sng" dirty="0">
                <a:latin typeface="+mj-lt"/>
              </a:rPr>
              <a:t>l’obligation de loyauté envers son employeur</a:t>
            </a:r>
            <a:r>
              <a:rPr lang="fr-CA" sz="2800" i="1" dirty="0">
                <a:latin typeface="+mj-lt"/>
              </a:rPr>
              <a:t>. </a:t>
            </a:r>
          </a:p>
          <a:p>
            <a:pPr marL="709613" algn="just" fontAlgn="auto">
              <a:spcBef>
                <a:spcPts val="0"/>
              </a:spcBef>
              <a:spcAft>
                <a:spcPts val="0"/>
              </a:spcAft>
            </a:pPr>
            <a:endParaRPr lang="fr-CA" sz="2800" i="1" dirty="0">
              <a:latin typeface="+mj-lt"/>
            </a:endParaRPr>
          </a:p>
          <a:p>
            <a:pPr marL="709613" algn="just" fontAlgn="auto">
              <a:spcBef>
                <a:spcPts val="0"/>
              </a:spcBef>
              <a:spcAft>
                <a:spcPts val="0"/>
              </a:spcAft>
            </a:pPr>
            <a:r>
              <a:rPr lang="fr-CA" sz="2800" i="1" dirty="0">
                <a:latin typeface="+mj-lt"/>
              </a:rPr>
              <a:t>[87] Pendant cette période intérimaire, sa participation à la manifestation, tel qu’elle s’est déroulée contre son employeur et un de ses administrateurs constitue </a:t>
            </a:r>
            <a:r>
              <a:rPr lang="fr-CA" sz="2800" b="1" i="1" u="sng" dirty="0">
                <a:latin typeface="+mj-lt"/>
              </a:rPr>
              <a:t>une faute grave</a:t>
            </a:r>
            <a:r>
              <a:rPr lang="fr-CA" sz="2800" i="1" dirty="0">
                <a:latin typeface="+mj-lt"/>
              </a:rPr>
              <a:t>. Lévesque a lui-même rompu le lien de confiance inhérent à la relation employeur-salarié</a:t>
            </a:r>
            <a:r>
              <a:rPr lang="fr-CA" sz="2800" dirty="0">
                <a:latin typeface="+mj-lt"/>
              </a:rPr>
              <a:t>. »</a:t>
            </a:r>
            <a:endParaRPr kumimoji="0" lang="fr-CA" sz="2800" b="0" i="0" u="none" strike="noStrike" cap="none" spc="0" normalizeH="0" baseline="0" dirty="0">
              <a:ln>
                <a:noFill/>
              </a:ln>
              <a:solidFill>
                <a:srgbClr val="000000"/>
              </a:solidFill>
              <a:effectLst/>
              <a:uFillTx/>
              <a:latin typeface="+mj-lt"/>
              <a:sym typeface="Helvetica Light"/>
            </a:endParaRPr>
          </a:p>
          <a:p>
            <a:pPr lvl="3" indent="0" algn="just"/>
            <a:endParaRPr lang="fr-CA" sz="3000" dirty="0">
              <a:latin typeface="Helvetica" pitchFamily="2" charset="0"/>
            </a:endParaRPr>
          </a:p>
        </p:txBody>
      </p:sp>
    </p:spTree>
    <p:extLst>
      <p:ext uri="{BB962C8B-B14F-4D97-AF65-F5344CB8AC3E}">
        <p14:creationId xmlns:p14="http://schemas.microsoft.com/office/powerpoint/2010/main" val="216223123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16</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566369"/>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1.1.1 Particularité du milieu préhospitalier </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21439F1B-27CD-AA42-8C30-94E5F5BC8317}"/>
              </a:ext>
            </a:extLst>
          </p:cNvPr>
          <p:cNvSpPr txBox="1"/>
          <p:nvPr>
            <p:custDataLst>
              <p:tags r:id="rId4"/>
            </p:custDataLst>
          </p:nvPr>
        </p:nvSpPr>
        <p:spPr>
          <a:xfrm>
            <a:off x="681567" y="1752463"/>
            <a:ext cx="23237675" cy="11644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fontAlgn="auto">
              <a:spcBef>
                <a:spcPts val="0"/>
              </a:spcBef>
              <a:spcAft>
                <a:spcPts val="0"/>
              </a:spcAft>
              <a:buFont typeface="Wingdings" pitchFamily="2" charset="2"/>
              <a:buChar char="Ø"/>
            </a:pPr>
            <a:endParaRPr lang="fr-FR" sz="2800" i="1" dirty="0">
              <a:latin typeface="+mj-lt"/>
            </a:endParaRPr>
          </a:p>
          <a:p>
            <a:pPr algn="just" fontAlgn="auto">
              <a:spcBef>
                <a:spcPts val="0"/>
              </a:spcBef>
              <a:spcAft>
                <a:spcPts val="0"/>
              </a:spcAft>
            </a:pPr>
            <a:endParaRPr lang="fr-FR" sz="2800" i="1" dirty="0">
              <a:latin typeface="+mj-lt"/>
            </a:endParaRPr>
          </a:p>
          <a:p>
            <a:pPr marL="342900" indent="-342900" algn="just" fontAlgn="auto">
              <a:spcBef>
                <a:spcPts val="0"/>
              </a:spcBef>
              <a:spcAft>
                <a:spcPts val="0"/>
              </a:spcAft>
              <a:buFont typeface="Wingdings" pitchFamily="2" charset="2"/>
              <a:buChar char="Ø"/>
            </a:pPr>
            <a:r>
              <a:rPr lang="fr-CA" sz="2800" b="1" dirty="0">
                <a:latin typeface="+mj-lt"/>
              </a:rPr>
              <a:t>Droit de grève limité : obligation de maintenir les services essentiels à la population </a:t>
            </a:r>
          </a:p>
          <a:p>
            <a:pPr algn="just" fontAlgn="auto">
              <a:spcBef>
                <a:spcPts val="0"/>
              </a:spcBef>
              <a:spcAft>
                <a:spcPts val="0"/>
              </a:spcAft>
            </a:pPr>
            <a:endParaRPr lang="fr-CA" sz="2800" b="1" dirty="0">
              <a:latin typeface="+mj-lt"/>
            </a:endParaRPr>
          </a:p>
          <a:p>
            <a:pPr algn="just" fontAlgn="auto">
              <a:spcBef>
                <a:spcPts val="0"/>
              </a:spcBef>
              <a:spcAft>
                <a:spcPts val="0"/>
              </a:spcAft>
            </a:pPr>
            <a:r>
              <a:rPr lang="fr-CA" sz="2800" dirty="0">
                <a:latin typeface="+mj-lt"/>
              </a:rPr>
              <a:t>Une grève dans un service public peut avoir pour effet de mettre en danger la santé ou la sécurité publique. Dans ce cadre, les associations accréditées et les employeurs sont assujettis à l’obligation de maintenir les services essentiels. </a:t>
            </a:r>
          </a:p>
          <a:p>
            <a:pPr algn="just" fontAlgn="auto">
              <a:spcBef>
                <a:spcPts val="0"/>
              </a:spcBef>
              <a:spcAft>
                <a:spcPts val="0"/>
              </a:spcAft>
            </a:pPr>
            <a:endParaRPr lang="fr-CA" sz="2800" b="1" dirty="0">
              <a:latin typeface="+mj-lt"/>
            </a:endParaRPr>
          </a:p>
          <a:p>
            <a:pPr algn="just"/>
            <a:r>
              <a:rPr lang="fr-CA" sz="2800" b="1" dirty="0">
                <a:latin typeface="+mj-lt"/>
              </a:rPr>
              <a:t>Article 111.0.18 </a:t>
            </a:r>
            <a:r>
              <a:rPr lang="fr-CA" sz="2800" b="1" dirty="0" err="1">
                <a:latin typeface="+mj-lt"/>
              </a:rPr>
              <a:t>C.t</a:t>
            </a:r>
            <a:r>
              <a:rPr lang="fr-CA" sz="2800" b="1" dirty="0">
                <a:latin typeface="+mj-lt"/>
              </a:rPr>
              <a:t>. </a:t>
            </a:r>
            <a:r>
              <a:rPr lang="fr-CA" sz="2800" dirty="0">
                <a:latin typeface="+mj-lt"/>
              </a:rPr>
              <a:t>: </a:t>
            </a:r>
          </a:p>
          <a:p>
            <a:pPr algn="just"/>
            <a:endParaRPr lang="fr-CA" sz="2800" dirty="0">
              <a:latin typeface="+mj-lt"/>
            </a:endParaRPr>
          </a:p>
          <a:p>
            <a:pPr marL="709613" algn="just"/>
            <a:r>
              <a:rPr lang="fr-CA" sz="2800" dirty="0">
                <a:latin typeface="+mj-lt"/>
              </a:rPr>
              <a:t>« </a:t>
            </a:r>
            <a:r>
              <a:rPr lang="fr-CA" sz="2800" i="1" dirty="0">
                <a:latin typeface="+mj-lt"/>
              </a:rPr>
              <a:t>Dans un </a:t>
            </a:r>
            <a:r>
              <a:rPr lang="fr-CA" sz="2800" b="1" i="1" u="sng" dirty="0">
                <a:latin typeface="+mj-lt"/>
              </a:rPr>
              <a:t>service public</a:t>
            </a:r>
            <a:r>
              <a:rPr lang="fr-CA" sz="2800" i="1" dirty="0">
                <a:latin typeface="+mj-lt"/>
              </a:rPr>
              <a:t> visé dans un décret pris en vertu de l’article 111.0.17, les parties </a:t>
            </a:r>
            <a:r>
              <a:rPr lang="fr-CA" sz="2800" b="1" i="1" u="sng" dirty="0">
                <a:latin typeface="+mj-lt"/>
              </a:rPr>
              <a:t>doivent négocier les services essentiels</a:t>
            </a:r>
            <a:r>
              <a:rPr lang="fr-CA" sz="2800" i="1" dirty="0">
                <a:latin typeface="+mj-lt"/>
              </a:rPr>
              <a:t> à maintenir en cas de grève. Les parties transmettent leur entente au Tribunal.</a:t>
            </a:r>
          </a:p>
          <a:p>
            <a:pPr marL="709613" algn="just"/>
            <a:endParaRPr lang="fr-CA" sz="2800" i="1" dirty="0">
              <a:latin typeface="+mj-lt"/>
            </a:endParaRPr>
          </a:p>
          <a:p>
            <a:pPr marL="709613" algn="just"/>
            <a:r>
              <a:rPr lang="fr-CA" sz="2800" i="1" dirty="0">
                <a:latin typeface="+mj-lt"/>
              </a:rPr>
              <a:t>Le Tribunal peut, de son propre chef ou à la demande d’une des parties, désigner une personne pour les aider à conclure une telle entente. À défaut d’une entente, une association accréditée doit transmettre à l’employeur et au Tribunal une liste qui détermine quels sont les services essentiels à maintenir dans le service en cause, en cas de grève.</a:t>
            </a:r>
          </a:p>
          <a:p>
            <a:pPr marL="709613" algn="just"/>
            <a:endParaRPr lang="fr-CA" sz="2800" i="1" dirty="0">
              <a:latin typeface="+mj-lt"/>
            </a:endParaRPr>
          </a:p>
          <a:p>
            <a:pPr marL="709613" algn="just"/>
            <a:r>
              <a:rPr lang="fr-CA" sz="2800" i="1" dirty="0">
                <a:latin typeface="+mj-lt"/>
              </a:rPr>
              <a:t>La liste ne peut être modifiée par la suite, sauf sur demande du Tribunal. Si une entente intervient entre les parties postérieurement au dépôt de cette liste, l’entente prévaut. </a:t>
            </a:r>
            <a:r>
              <a:rPr lang="fr-CA" sz="2800" dirty="0">
                <a:latin typeface="+mj-lt"/>
              </a:rPr>
              <a:t>»</a:t>
            </a:r>
          </a:p>
          <a:p>
            <a:pPr algn="just"/>
            <a:endParaRPr lang="fr-CA" sz="2800" dirty="0">
              <a:latin typeface="+mj-lt"/>
            </a:endParaRPr>
          </a:p>
          <a:p>
            <a:pPr algn="just" fontAlgn="auto">
              <a:spcBef>
                <a:spcPts val="0"/>
              </a:spcBef>
              <a:spcAft>
                <a:spcPts val="0"/>
              </a:spcAft>
            </a:pPr>
            <a:endParaRPr lang="fr-CA" sz="2800" b="1" dirty="0">
              <a:latin typeface="+mj-lt"/>
            </a:endParaRPr>
          </a:p>
          <a:p>
            <a:pPr algn="just" fontAlgn="auto">
              <a:spcBef>
                <a:spcPts val="0"/>
              </a:spcBef>
              <a:spcAft>
                <a:spcPts val="0"/>
              </a:spcAft>
            </a:pPr>
            <a:r>
              <a:rPr lang="fr-CA" sz="2800" b="1" dirty="0">
                <a:latin typeface="+mj-lt"/>
              </a:rPr>
              <a:t>Article 111.0.16 </a:t>
            </a:r>
            <a:r>
              <a:rPr lang="fr-CA" sz="2800" b="1" dirty="0" err="1">
                <a:latin typeface="+mj-lt"/>
              </a:rPr>
              <a:t>C.t</a:t>
            </a:r>
            <a:r>
              <a:rPr lang="fr-CA" sz="2800" b="1" dirty="0">
                <a:latin typeface="+mj-lt"/>
              </a:rPr>
              <a:t>. : définition de service public :</a:t>
            </a:r>
          </a:p>
          <a:p>
            <a:pPr algn="just" fontAlgn="auto">
              <a:spcBef>
                <a:spcPts val="0"/>
              </a:spcBef>
              <a:spcAft>
                <a:spcPts val="0"/>
              </a:spcAft>
            </a:pPr>
            <a:endParaRPr lang="fr-CA" sz="2800" b="1" dirty="0">
              <a:latin typeface="+mj-lt"/>
            </a:endParaRPr>
          </a:p>
          <a:p>
            <a:pPr marL="709613" algn="just" fontAlgn="auto">
              <a:spcBef>
                <a:spcPts val="0"/>
              </a:spcBef>
              <a:spcAft>
                <a:spcPts val="0"/>
              </a:spcAft>
            </a:pPr>
            <a:r>
              <a:rPr lang="fr-CA" sz="2800" b="1" dirty="0">
                <a:latin typeface="+mj-lt"/>
              </a:rPr>
              <a:t> </a:t>
            </a:r>
            <a:r>
              <a:rPr lang="fr-CA" sz="2800" dirty="0">
                <a:latin typeface="+mj-lt"/>
              </a:rPr>
              <a:t>« 7°  une entreprise de services ambulanciers, la Corporation d’urgence-santé et un centre de communication santé visés par la </a:t>
            </a:r>
            <a:r>
              <a:rPr lang="fr-CA" sz="2800" i="1" dirty="0">
                <a:latin typeface="+mj-lt"/>
              </a:rPr>
              <a:t>Loi sur les services préhospitaliers </a:t>
            </a:r>
            <a:r>
              <a:rPr lang="fr-CA" sz="2800" i="1" dirty="0">
                <a:solidFill>
                  <a:schemeClr val="tx1"/>
                </a:solidFill>
                <a:latin typeface="+mj-lt"/>
              </a:rPr>
              <a:t>d’urgence. »</a:t>
            </a:r>
            <a:endParaRPr lang="fr-CA" sz="2800" b="1" dirty="0">
              <a:latin typeface="+mj-lt"/>
            </a:endParaRPr>
          </a:p>
          <a:p>
            <a:pPr algn="just" fontAlgn="auto">
              <a:spcBef>
                <a:spcPts val="0"/>
              </a:spcBef>
              <a:spcAft>
                <a:spcPts val="0"/>
              </a:spcAft>
            </a:pPr>
            <a:endParaRPr lang="fr-CA" sz="2500" b="1" dirty="0">
              <a:latin typeface="Helvetica" pitchFamily="2" charset="0"/>
            </a:endParaRPr>
          </a:p>
          <a:p>
            <a:pPr algn="just" fontAlgn="auto">
              <a:spcBef>
                <a:spcPts val="0"/>
              </a:spcBef>
              <a:spcAft>
                <a:spcPts val="0"/>
              </a:spcAft>
            </a:pPr>
            <a:endParaRPr kumimoji="0" lang="fr-CA" sz="2500" i="0" u="none" strike="noStrike" cap="none" spc="0" normalizeH="0" baseline="0" dirty="0">
              <a:ln>
                <a:noFill/>
              </a:ln>
              <a:solidFill>
                <a:srgbClr val="000000"/>
              </a:solidFill>
              <a:effectLst/>
              <a:uFillTx/>
              <a:latin typeface="Helvetica" pitchFamily="2" charset="0"/>
              <a:ea typeface="Helvetica Light"/>
              <a:cs typeface="Helvetica Light"/>
              <a:sym typeface="Helvetica Light"/>
            </a:endParaRPr>
          </a:p>
        </p:txBody>
      </p:sp>
    </p:spTree>
    <p:extLst>
      <p:ext uri="{BB962C8B-B14F-4D97-AF65-F5344CB8AC3E}">
        <p14:creationId xmlns:p14="http://schemas.microsoft.com/office/powerpoint/2010/main" val="237389257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17</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282049" y="314325"/>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1.1.1 Particularité du milieu préhospitalier </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21439F1B-27CD-AA42-8C30-94E5F5BC8317}"/>
              </a:ext>
            </a:extLst>
          </p:cNvPr>
          <p:cNvSpPr txBox="1"/>
          <p:nvPr>
            <p:custDataLst>
              <p:tags r:id="rId4"/>
            </p:custDataLst>
          </p:nvPr>
        </p:nvSpPr>
        <p:spPr>
          <a:xfrm>
            <a:off x="681568" y="1842755"/>
            <a:ext cx="21941896" cy="13213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fontAlgn="auto">
              <a:spcBef>
                <a:spcPts val="0"/>
              </a:spcBef>
              <a:spcAft>
                <a:spcPts val="0"/>
              </a:spcAft>
              <a:buFont typeface="Wingdings" pitchFamily="2" charset="2"/>
              <a:buChar char="Ø"/>
            </a:pPr>
            <a:endParaRPr lang="fr-FR" sz="3000" i="1" dirty="0">
              <a:latin typeface="+mj-lt"/>
            </a:endParaRPr>
          </a:p>
          <a:p>
            <a:pPr algn="just" fontAlgn="auto">
              <a:spcBef>
                <a:spcPts val="0"/>
              </a:spcBef>
              <a:spcAft>
                <a:spcPts val="0"/>
              </a:spcAft>
            </a:pPr>
            <a:endParaRPr lang="fr-FR" sz="3000" i="1" dirty="0">
              <a:latin typeface="+mj-lt"/>
            </a:endParaRPr>
          </a:p>
          <a:p>
            <a:pPr marL="342900" indent="-342900" algn="just" fontAlgn="auto">
              <a:spcBef>
                <a:spcPts val="0"/>
              </a:spcBef>
              <a:spcAft>
                <a:spcPts val="0"/>
              </a:spcAft>
              <a:buFont typeface="Wingdings" pitchFamily="2" charset="2"/>
              <a:buChar char="Ø"/>
            </a:pPr>
            <a:r>
              <a:rPr lang="fr-CA" sz="3000" b="1" dirty="0">
                <a:latin typeface="+mj-lt"/>
              </a:rPr>
              <a:t>Droit de grève limité: obligation de maintenir les services essentiels à la population </a:t>
            </a:r>
          </a:p>
          <a:p>
            <a:pPr algn="just" fontAlgn="auto">
              <a:spcBef>
                <a:spcPts val="0"/>
              </a:spcBef>
              <a:spcAft>
                <a:spcPts val="0"/>
              </a:spcAft>
            </a:pPr>
            <a:endParaRPr lang="fr-CA" sz="3000" b="1" dirty="0">
              <a:latin typeface="+mj-lt"/>
            </a:endParaRPr>
          </a:p>
          <a:p>
            <a:pPr algn="just" fontAlgn="auto">
              <a:spcBef>
                <a:spcPts val="0"/>
              </a:spcBef>
              <a:spcAft>
                <a:spcPts val="0"/>
              </a:spcAft>
            </a:pPr>
            <a:r>
              <a:rPr lang="fr-CA" sz="3000" b="1" dirty="0">
                <a:latin typeface="+mj-lt"/>
              </a:rPr>
              <a:t>Le critère : danger réel pour la population </a:t>
            </a:r>
          </a:p>
          <a:p>
            <a:pPr algn="just" fontAlgn="auto">
              <a:spcBef>
                <a:spcPts val="0"/>
              </a:spcBef>
              <a:spcAft>
                <a:spcPts val="0"/>
              </a:spcAft>
            </a:pPr>
            <a:endParaRPr lang="fr-CA" sz="3000" b="1" dirty="0">
              <a:latin typeface="+mj-lt"/>
            </a:endParaRPr>
          </a:p>
          <a:p>
            <a:pPr algn="just"/>
            <a:r>
              <a:rPr lang="fr-CA" sz="3000" b="1" i="1" dirty="0">
                <a:latin typeface="+mj-lt"/>
              </a:rPr>
              <a:t>Ambulance SLN (9046-7044 </a:t>
            </a:r>
            <a:r>
              <a:rPr lang="fr-CA" sz="3000" b="1" i="1" dirty="0" err="1">
                <a:latin typeface="+mj-lt"/>
              </a:rPr>
              <a:t>Québec</a:t>
            </a:r>
            <a:r>
              <a:rPr lang="fr-CA" sz="3000" b="1" i="1" dirty="0">
                <a:latin typeface="+mj-lt"/>
              </a:rPr>
              <a:t> </a:t>
            </a:r>
            <a:r>
              <a:rPr lang="fr-CA" sz="3000" b="1" i="1" dirty="0" err="1">
                <a:latin typeface="+mj-lt"/>
              </a:rPr>
              <a:t>inc.</a:t>
            </a:r>
            <a:r>
              <a:rPr lang="fr-CA" sz="3000" b="1" i="1" dirty="0">
                <a:latin typeface="+mj-lt"/>
              </a:rPr>
              <a:t>) </a:t>
            </a:r>
            <a:r>
              <a:rPr lang="fr-CA" sz="3000" b="1" dirty="0">
                <a:latin typeface="+mj-lt"/>
              </a:rPr>
              <a:t>c. </a:t>
            </a:r>
            <a:r>
              <a:rPr lang="fr-CA" sz="3000" b="1" i="1" dirty="0">
                <a:latin typeface="+mj-lt"/>
              </a:rPr>
              <a:t>Syndicat des </a:t>
            </a:r>
            <a:r>
              <a:rPr lang="fr-CA" sz="3000" b="1" i="1" dirty="0" err="1">
                <a:latin typeface="+mj-lt"/>
              </a:rPr>
              <a:t>paramédics</a:t>
            </a:r>
            <a:r>
              <a:rPr lang="fr-CA" sz="3000" b="1" i="1" dirty="0">
                <a:latin typeface="+mj-lt"/>
              </a:rPr>
              <a:t> Saguenay—Lac-Saint-Jean-Nord FSSS-CSN</a:t>
            </a:r>
            <a:r>
              <a:rPr lang="fr-CA" sz="3000" b="1" dirty="0">
                <a:latin typeface="+mj-lt"/>
              </a:rPr>
              <a:t>, 2017 QCTAT 3550 :</a:t>
            </a:r>
          </a:p>
          <a:p>
            <a:pPr algn="just"/>
            <a:endParaRPr lang="fr-CA" sz="3000" dirty="0">
              <a:latin typeface="+mj-lt"/>
            </a:endParaRPr>
          </a:p>
          <a:p>
            <a:pPr marL="709613" algn="just"/>
            <a:r>
              <a:rPr lang="fr-CA" sz="3000" dirty="0">
                <a:latin typeface="+mj-lt"/>
              </a:rPr>
              <a:t>« </a:t>
            </a:r>
            <a:r>
              <a:rPr lang="fr-CA" sz="3000" i="1" dirty="0">
                <a:latin typeface="+mj-lt"/>
              </a:rPr>
              <a:t>[15] Le droit de </a:t>
            </a:r>
            <a:r>
              <a:rPr lang="fr-CA" sz="3000" i="1" dirty="0" err="1">
                <a:latin typeface="+mj-lt"/>
              </a:rPr>
              <a:t>grève</a:t>
            </a:r>
            <a:r>
              <a:rPr lang="fr-CA" sz="3000" i="1" dirty="0">
                <a:latin typeface="+mj-lt"/>
              </a:rPr>
              <a:t> n’a pas </a:t>
            </a:r>
            <a:r>
              <a:rPr lang="fr-CA" sz="3000" i="1" dirty="0" err="1">
                <a:latin typeface="+mj-lt"/>
              </a:rPr>
              <a:t>été</a:t>
            </a:r>
            <a:r>
              <a:rPr lang="fr-CA" sz="3000" i="1" dirty="0">
                <a:latin typeface="+mj-lt"/>
              </a:rPr>
              <a:t> retiré aux ambulanciers par le </a:t>
            </a:r>
            <a:r>
              <a:rPr lang="fr-CA" sz="3000" i="1" dirty="0" err="1">
                <a:latin typeface="+mj-lt"/>
              </a:rPr>
              <a:t>législateur</a:t>
            </a:r>
            <a:r>
              <a:rPr lang="fr-CA" sz="3000" i="1" dirty="0">
                <a:latin typeface="+mj-lt"/>
              </a:rPr>
              <a:t>. En </a:t>
            </a:r>
            <a:r>
              <a:rPr lang="fr-CA" sz="3000" i="1" dirty="0" err="1">
                <a:latin typeface="+mj-lt"/>
              </a:rPr>
              <a:t>conséquence</a:t>
            </a:r>
            <a:r>
              <a:rPr lang="fr-CA" sz="3000" i="1" dirty="0">
                <a:latin typeface="+mj-lt"/>
              </a:rPr>
              <a:t>, il doit avoir une </a:t>
            </a:r>
            <a:r>
              <a:rPr lang="fr-CA" sz="3000" i="1" dirty="0" err="1">
                <a:latin typeface="+mj-lt"/>
              </a:rPr>
              <a:t>portée</a:t>
            </a:r>
            <a:r>
              <a:rPr lang="fr-CA" sz="3000" i="1" dirty="0">
                <a:latin typeface="+mj-lt"/>
              </a:rPr>
              <a:t> </a:t>
            </a:r>
            <a:r>
              <a:rPr lang="fr-CA" sz="3000" i="1" dirty="0" err="1">
                <a:latin typeface="+mj-lt"/>
              </a:rPr>
              <a:t>réelle</a:t>
            </a:r>
            <a:r>
              <a:rPr lang="fr-CA" sz="3000" i="1" dirty="0">
                <a:latin typeface="+mj-lt"/>
              </a:rPr>
              <a:t> malgré le fait qu’il soit restreint par l’obligation de maintien des services essentiels. </a:t>
            </a:r>
          </a:p>
          <a:p>
            <a:pPr marL="709613" algn="just"/>
            <a:endParaRPr lang="fr-CA" sz="3000" i="1" dirty="0">
              <a:latin typeface="+mj-lt"/>
            </a:endParaRPr>
          </a:p>
          <a:p>
            <a:pPr marL="709613" algn="just"/>
            <a:r>
              <a:rPr lang="fr-CA" sz="3000" i="1" dirty="0">
                <a:latin typeface="+mj-lt"/>
              </a:rPr>
              <a:t>[16] De plus, toujours suivant l’affaire Saskatchewan, </a:t>
            </a:r>
            <a:r>
              <a:rPr lang="fr-CA" sz="3000" i="1" dirty="0" err="1">
                <a:latin typeface="+mj-lt"/>
              </a:rPr>
              <a:t>précitée</a:t>
            </a:r>
            <a:r>
              <a:rPr lang="fr-CA" sz="3000" i="1" dirty="0">
                <a:latin typeface="+mj-lt"/>
              </a:rPr>
              <a:t>, pour être reconnu comme tel, le droit de </a:t>
            </a:r>
            <a:r>
              <a:rPr lang="fr-CA" sz="3000" i="1" dirty="0" err="1">
                <a:latin typeface="+mj-lt"/>
              </a:rPr>
              <a:t>grève</a:t>
            </a:r>
            <a:r>
              <a:rPr lang="fr-CA" sz="3000" i="1" dirty="0">
                <a:latin typeface="+mj-lt"/>
              </a:rPr>
              <a:t> doit pouvoir être exercé efficacement. Il doit être bien </a:t>
            </a:r>
            <a:r>
              <a:rPr lang="fr-CA" sz="3000" i="1" dirty="0" err="1">
                <a:latin typeface="+mj-lt"/>
              </a:rPr>
              <a:t>réel</a:t>
            </a:r>
            <a:r>
              <a:rPr lang="fr-CA" sz="3000" i="1" dirty="0">
                <a:latin typeface="+mj-lt"/>
              </a:rPr>
              <a:t> et ne pas être que </a:t>
            </a:r>
            <a:r>
              <a:rPr lang="fr-CA" sz="3000" i="1" dirty="0" err="1">
                <a:latin typeface="+mj-lt"/>
              </a:rPr>
              <a:t>théorique</a:t>
            </a:r>
            <a:r>
              <a:rPr lang="fr-CA" sz="3000" i="1" dirty="0">
                <a:latin typeface="+mj-lt"/>
              </a:rPr>
              <a:t>. C’est pourquoi </a:t>
            </a:r>
            <a:r>
              <a:rPr lang="fr-CA" sz="3000" b="1" i="1" u="sng" dirty="0">
                <a:latin typeface="+mj-lt"/>
              </a:rPr>
              <a:t>la notion de services essentiels doit être </a:t>
            </a:r>
            <a:r>
              <a:rPr lang="fr-CA" sz="3000" b="1" i="1" u="sng" dirty="0" err="1">
                <a:latin typeface="+mj-lt"/>
              </a:rPr>
              <a:t>interprétée</a:t>
            </a:r>
            <a:r>
              <a:rPr lang="fr-CA" sz="3000" b="1" i="1" u="sng" dirty="0">
                <a:latin typeface="+mj-lt"/>
              </a:rPr>
              <a:t> restrictivement</a:t>
            </a:r>
            <a:r>
              <a:rPr lang="fr-CA" sz="3000" i="1" dirty="0">
                <a:latin typeface="+mj-lt"/>
              </a:rPr>
              <a:t> et, lorsque le Tribunal </a:t>
            </a:r>
            <a:r>
              <a:rPr lang="fr-CA" sz="3000" i="1" dirty="0" err="1">
                <a:latin typeface="+mj-lt"/>
              </a:rPr>
              <a:t>évalue</a:t>
            </a:r>
            <a:r>
              <a:rPr lang="fr-CA" sz="3000" i="1" dirty="0">
                <a:latin typeface="+mj-lt"/>
              </a:rPr>
              <a:t> la suffisance des services </a:t>
            </a:r>
            <a:r>
              <a:rPr lang="fr-CA" sz="3000" i="1" dirty="0" err="1">
                <a:latin typeface="+mj-lt"/>
              </a:rPr>
              <a:t>proposés</a:t>
            </a:r>
            <a:r>
              <a:rPr lang="fr-CA" sz="3000" i="1" dirty="0">
                <a:latin typeface="+mj-lt"/>
              </a:rPr>
              <a:t>, il doit trouver l’</a:t>
            </a:r>
            <a:r>
              <a:rPr lang="fr-CA" sz="3000" i="1" dirty="0" err="1">
                <a:latin typeface="+mj-lt"/>
              </a:rPr>
              <a:t>équilibre</a:t>
            </a:r>
            <a:r>
              <a:rPr lang="fr-CA" sz="3000" i="1" dirty="0">
                <a:latin typeface="+mj-lt"/>
              </a:rPr>
              <a:t> respectant les droits des parties : le droit à la santé et la </a:t>
            </a:r>
            <a:r>
              <a:rPr lang="fr-CA" sz="3000" i="1" dirty="0" err="1">
                <a:latin typeface="+mj-lt"/>
              </a:rPr>
              <a:t>sécurité</a:t>
            </a:r>
            <a:r>
              <a:rPr lang="fr-CA" sz="3000" i="1" dirty="0">
                <a:latin typeface="+mj-lt"/>
              </a:rPr>
              <a:t> de la population et le droit de </a:t>
            </a:r>
            <a:r>
              <a:rPr lang="fr-CA" sz="3000" i="1" dirty="0" err="1">
                <a:latin typeface="+mj-lt"/>
              </a:rPr>
              <a:t>grève</a:t>
            </a:r>
            <a:r>
              <a:rPr lang="fr-CA" sz="3000" i="1" dirty="0">
                <a:latin typeface="+mj-lt"/>
              </a:rPr>
              <a:t>. </a:t>
            </a:r>
          </a:p>
          <a:p>
            <a:pPr marL="709613" algn="just"/>
            <a:endParaRPr lang="fr-CA" sz="3000" i="1" dirty="0">
              <a:latin typeface="+mj-lt"/>
            </a:endParaRPr>
          </a:p>
          <a:p>
            <a:pPr marL="709613" algn="just"/>
            <a:r>
              <a:rPr lang="fr-CA" sz="3000" i="1" dirty="0">
                <a:latin typeface="+mj-lt"/>
              </a:rPr>
              <a:t>[17] Aussi, il doit être admis que la </a:t>
            </a:r>
            <a:r>
              <a:rPr lang="fr-CA" sz="3000" i="1" dirty="0" err="1">
                <a:latin typeface="+mj-lt"/>
              </a:rPr>
              <a:t>grève</a:t>
            </a:r>
            <a:r>
              <a:rPr lang="fr-CA" sz="3000" i="1" dirty="0">
                <a:latin typeface="+mj-lt"/>
              </a:rPr>
              <a:t> est </a:t>
            </a:r>
            <a:r>
              <a:rPr lang="fr-CA" sz="3000" i="1" dirty="0" err="1">
                <a:latin typeface="+mj-lt"/>
              </a:rPr>
              <a:t>dérangeante</a:t>
            </a:r>
            <a:r>
              <a:rPr lang="fr-CA" sz="3000" i="1" dirty="0">
                <a:latin typeface="+mj-lt"/>
              </a:rPr>
              <a:t> pour la population; c’est son but. Elle vise à </a:t>
            </a:r>
            <a:r>
              <a:rPr lang="fr-CA" sz="3000" i="1" dirty="0" err="1">
                <a:latin typeface="+mj-lt"/>
              </a:rPr>
              <a:t>infléchir</a:t>
            </a:r>
            <a:r>
              <a:rPr lang="fr-CA" sz="3000" i="1" dirty="0">
                <a:latin typeface="+mj-lt"/>
              </a:rPr>
              <a:t> l’opinion publique […]</a:t>
            </a:r>
          </a:p>
          <a:p>
            <a:pPr marL="709613" algn="just"/>
            <a:endParaRPr lang="fr-CA" sz="3000" i="1" dirty="0">
              <a:latin typeface="+mj-lt"/>
            </a:endParaRPr>
          </a:p>
          <a:p>
            <a:pPr marL="709613" algn="just"/>
            <a:r>
              <a:rPr lang="fr-CA" sz="3000" i="1" dirty="0">
                <a:latin typeface="+mj-lt"/>
              </a:rPr>
              <a:t>[18] </a:t>
            </a:r>
            <a:r>
              <a:rPr lang="fr-CA" sz="3000" b="1" i="1" u="sng" dirty="0">
                <a:latin typeface="+mj-lt"/>
              </a:rPr>
              <a:t>Il faut donc distinguer le </a:t>
            </a:r>
            <a:r>
              <a:rPr lang="fr-CA" sz="3000" b="1" i="1" u="sng" dirty="0" err="1">
                <a:latin typeface="+mj-lt"/>
              </a:rPr>
              <a:t>désagrément</a:t>
            </a:r>
            <a:r>
              <a:rPr lang="fr-CA" sz="3000" b="1" i="1" u="sng" dirty="0">
                <a:latin typeface="+mj-lt"/>
              </a:rPr>
              <a:t> occasionné par la </a:t>
            </a:r>
            <a:r>
              <a:rPr lang="fr-CA" sz="3000" b="1" i="1" u="sng" dirty="0" err="1">
                <a:latin typeface="+mj-lt"/>
              </a:rPr>
              <a:t>grève</a:t>
            </a:r>
            <a:r>
              <a:rPr lang="fr-CA" sz="3000" b="1" i="1" u="sng" dirty="0">
                <a:latin typeface="+mj-lt"/>
              </a:rPr>
              <a:t> du danger pour la santé ou la </a:t>
            </a:r>
            <a:r>
              <a:rPr lang="fr-CA" sz="3000" b="1" i="1" u="sng" dirty="0" err="1">
                <a:latin typeface="+mj-lt"/>
              </a:rPr>
              <a:t>sécurité</a:t>
            </a:r>
            <a:r>
              <a:rPr lang="fr-CA" sz="3000" b="1" i="1" u="sng" dirty="0">
                <a:latin typeface="+mj-lt"/>
              </a:rPr>
              <a:t> publique</a:t>
            </a:r>
            <a:r>
              <a:rPr lang="fr-CA" sz="3000" i="1" dirty="0">
                <a:latin typeface="+mj-lt"/>
              </a:rPr>
              <a:t>. Ce danger doit être </a:t>
            </a:r>
            <a:r>
              <a:rPr lang="fr-CA" sz="3000" i="1" dirty="0" err="1">
                <a:latin typeface="+mj-lt"/>
              </a:rPr>
              <a:t>réel</a:t>
            </a:r>
            <a:r>
              <a:rPr lang="fr-CA" sz="3000" i="1" dirty="0">
                <a:latin typeface="+mj-lt"/>
              </a:rPr>
              <a:t>. Les simples craintes ou appréhensions ne peuvent suffire à neutraliser ou amoindrir le droit de </a:t>
            </a:r>
            <a:r>
              <a:rPr lang="fr-CA" sz="3000" i="1" dirty="0" err="1">
                <a:latin typeface="+mj-lt"/>
              </a:rPr>
              <a:t>grève</a:t>
            </a:r>
            <a:r>
              <a:rPr lang="fr-CA" sz="3000" i="1" dirty="0">
                <a:latin typeface="+mj-lt"/>
              </a:rPr>
              <a:t>.</a:t>
            </a:r>
            <a:r>
              <a:rPr lang="fr-CA" sz="3000" dirty="0">
                <a:latin typeface="+mj-lt"/>
              </a:rPr>
              <a:t> »</a:t>
            </a:r>
          </a:p>
          <a:p>
            <a:r>
              <a:rPr lang="fr-CA" sz="2800" dirty="0">
                <a:latin typeface="+mj-lt"/>
              </a:rPr>
              <a:t> </a:t>
            </a:r>
          </a:p>
          <a:p>
            <a:pPr algn="just" fontAlgn="auto">
              <a:spcBef>
                <a:spcPts val="0"/>
              </a:spcBef>
              <a:spcAft>
                <a:spcPts val="0"/>
              </a:spcAft>
            </a:pPr>
            <a:endParaRPr lang="fr-CA" sz="2800" b="1" dirty="0">
              <a:latin typeface="+mj-lt"/>
            </a:endParaRPr>
          </a:p>
          <a:p>
            <a:pPr algn="just" fontAlgn="auto">
              <a:spcBef>
                <a:spcPts val="0"/>
              </a:spcBef>
              <a:spcAft>
                <a:spcPts val="0"/>
              </a:spcAft>
            </a:pPr>
            <a:endParaRPr lang="fr-CA" sz="2800" b="1" dirty="0">
              <a:latin typeface="+mj-lt"/>
            </a:endParaRPr>
          </a:p>
          <a:p>
            <a:pPr algn="just" fontAlgn="auto">
              <a:spcBef>
                <a:spcPts val="0"/>
              </a:spcBef>
              <a:spcAft>
                <a:spcPts val="0"/>
              </a:spcAft>
            </a:pPr>
            <a:endParaRPr lang="fr-CA" sz="2800" b="1" dirty="0">
              <a:latin typeface="+mj-lt"/>
            </a:endParaRPr>
          </a:p>
          <a:p>
            <a:pPr algn="just" fontAlgn="auto">
              <a:spcBef>
                <a:spcPts val="0"/>
              </a:spcBef>
              <a:spcAft>
                <a:spcPts val="0"/>
              </a:spcAft>
            </a:pPr>
            <a:endParaRPr lang="fr-CA" sz="2500" b="1" dirty="0">
              <a:latin typeface="Helvetica" pitchFamily="2" charset="0"/>
            </a:endParaRPr>
          </a:p>
          <a:p>
            <a:pPr algn="just" fontAlgn="auto">
              <a:spcBef>
                <a:spcPts val="0"/>
              </a:spcBef>
              <a:spcAft>
                <a:spcPts val="0"/>
              </a:spcAft>
            </a:pPr>
            <a:endParaRPr kumimoji="0" lang="fr-CA" sz="2500" i="0" u="none" strike="noStrike" cap="none" spc="0" normalizeH="0" baseline="0" dirty="0">
              <a:ln>
                <a:noFill/>
              </a:ln>
              <a:solidFill>
                <a:srgbClr val="000000"/>
              </a:solidFill>
              <a:effectLst/>
              <a:uFillTx/>
              <a:latin typeface="Helvetica" pitchFamily="2" charset="0"/>
              <a:ea typeface="Helvetica Light"/>
              <a:cs typeface="Helvetica Light"/>
              <a:sym typeface="Helvetica Light"/>
            </a:endParaRPr>
          </a:p>
        </p:txBody>
      </p:sp>
    </p:spTree>
    <p:extLst>
      <p:ext uri="{BB962C8B-B14F-4D97-AF65-F5344CB8AC3E}">
        <p14:creationId xmlns:p14="http://schemas.microsoft.com/office/powerpoint/2010/main" val="26465956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18</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1.1.1 Particularité du milieu préhospitalier </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21439F1B-27CD-AA42-8C30-94E5F5BC8317}"/>
              </a:ext>
            </a:extLst>
          </p:cNvPr>
          <p:cNvSpPr txBox="1"/>
          <p:nvPr>
            <p:custDataLst>
              <p:tags r:id="rId4"/>
            </p:custDataLst>
          </p:nvPr>
        </p:nvSpPr>
        <p:spPr>
          <a:xfrm>
            <a:off x="864278" y="2379563"/>
            <a:ext cx="23054964" cy="1133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fontAlgn="auto">
              <a:spcBef>
                <a:spcPts val="0"/>
              </a:spcBef>
              <a:spcAft>
                <a:spcPts val="0"/>
              </a:spcAft>
              <a:buFont typeface="Wingdings" pitchFamily="2" charset="2"/>
              <a:buChar char="Ø"/>
            </a:pPr>
            <a:endParaRPr lang="fr-FR" sz="3000" i="1" dirty="0">
              <a:latin typeface="+mj-lt"/>
            </a:endParaRPr>
          </a:p>
          <a:p>
            <a:pPr algn="just" fontAlgn="auto">
              <a:spcBef>
                <a:spcPts val="0"/>
              </a:spcBef>
              <a:spcAft>
                <a:spcPts val="0"/>
              </a:spcAft>
            </a:pPr>
            <a:endParaRPr lang="fr-FR" sz="3000" i="1" dirty="0">
              <a:latin typeface="+mj-lt"/>
            </a:endParaRPr>
          </a:p>
          <a:p>
            <a:pPr marL="342900" indent="-342900" algn="just" fontAlgn="auto">
              <a:spcBef>
                <a:spcPts val="0"/>
              </a:spcBef>
              <a:spcAft>
                <a:spcPts val="0"/>
              </a:spcAft>
              <a:buFont typeface="Wingdings" pitchFamily="2" charset="2"/>
              <a:buChar char="Ø"/>
            </a:pPr>
            <a:r>
              <a:rPr lang="fr-CA" sz="3000" b="1" dirty="0">
                <a:latin typeface="+mj-lt"/>
              </a:rPr>
              <a:t>Droit de grève limité : obligation de maintenir les services essentiels à la population </a:t>
            </a:r>
          </a:p>
          <a:p>
            <a:pPr algn="just" fontAlgn="auto">
              <a:spcBef>
                <a:spcPts val="0"/>
              </a:spcBef>
              <a:spcAft>
                <a:spcPts val="0"/>
              </a:spcAft>
            </a:pPr>
            <a:endParaRPr lang="fr-CA" sz="3000" b="1" dirty="0">
              <a:latin typeface="+mj-lt"/>
            </a:endParaRPr>
          </a:p>
          <a:p>
            <a:pPr algn="just" fontAlgn="auto">
              <a:spcBef>
                <a:spcPts val="0"/>
              </a:spcBef>
              <a:spcAft>
                <a:spcPts val="0"/>
              </a:spcAft>
            </a:pPr>
            <a:r>
              <a:rPr lang="fr-CA" sz="2800" b="1" dirty="0">
                <a:latin typeface="+mj-lt"/>
              </a:rPr>
              <a:t>Exemples de « </a:t>
            </a:r>
            <a:r>
              <a:rPr lang="fr-CA" sz="2800" b="1" i="1" dirty="0">
                <a:latin typeface="+mj-lt"/>
              </a:rPr>
              <a:t>grève de tâches </a:t>
            </a:r>
            <a:r>
              <a:rPr lang="fr-CA" sz="2800" b="1" dirty="0">
                <a:latin typeface="+mj-lt"/>
              </a:rPr>
              <a:t>» acceptées par le Tribunal administratif du travail (division des services essentiels)</a:t>
            </a:r>
          </a:p>
          <a:p>
            <a:pPr algn="just" fontAlgn="auto">
              <a:spcBef>
                <a:spcPts val="0"/>
              </a:spcBef>
              <a:spcAft>
                <a:spcPts val="0"/>
              </a:spcAft>
            </a:pPr>
            <a:endParaRPr lang="fr-CA" sz="2800" b="1" dirty="0">
              <a:latin typeface="+mj-lt"/>
            </a:endParaRPr>
          </a:p>
          <a:p>
            <a:pPr algn="just" fontAlgn="auto">
              <a:spcBef>
                <a:spcPts val="0"/>
              </a:spcBef>
              <a:spcAft>
                <a:spcPts val="1200"/>
              </a:spcAft>
            </a:pPr>
            <a:r>
              <a:rPr lang="fr-CA" sz="2800" b="1" dirty="0">
                <a:latin typeface="+mj-lt"/>
              </a:rPr>
              <a:t>Paramédics :</a:t>
            </a:r>
          </a:p>
          <a:p>
            <a:pPr marL="571500" lvl="0" indent="-571500">
              <a:buFont typeface="Arial" panose="020B0604020202020204" pitchFamily="34" charset="0"/>
              <a:buChar char="•"/>
            </a:pPr>
            <a:r>
              <a:rPr lang="fr-CA" sz="2800" dirty="0">
                <a:latin typeface="+mj-lt"/>
              </a:rPr>
              <a:t>Ne pas remplir le formulaire AS-810; </a:t>
            </a:r>
          </a:p>
          <a:p>
            <a:pPr marL="571500" lvl="0" indent="-571500">
              <a:buFont typeface="Arial" panose="020B0604020202020204" pitchFamily="34" charset="0"/>
              <a:buChar char="•"/>
            </a:pPr>
            <a:r>
              <a:rPr lang="fr-CA" sz="2800" dirty="0">
                <a:latin typeface="+mj-lt"/>
              </a:rPr>
              <a:t>Ne plus se rapporter disponible en utilisant le code 10-27;</a:t>
            </a:r>
          </a:p>
          <a:p>
            <a:pPr marL="571500" lvl="0" indent="-571500">
              <a:buFont typeface="Arial" panose="020B0604020202020204" pitchFamily="34" charset="0"/>
              <a:buChar char="•"/>
            </a:pPr>
            <a:r>
              <a:rPr lang="fr-CA" sz="2800" dirty="0">
                <a:latin typeface="+mj-lt"/>
              </a:rPr>
              <a:t>Ne pas aller porter les véhicules ambulanciers au garage pour les entretiens mécaniques planifiés;  </a:t>
            </a:r>
          </a:p>
          <a:p>
            <a:pPr marL="571500" lvl="0" indent="-571500">
              <a:buFont typeface="Arial" panose="020B0604020202020204" pitchFamily="34" charset="0"/>
              <a:buChar char="•"/>
            </a:pPr>
            <a:r>
              <a:rPr lang="fr-CA" sz="2800" dirty="0">
                <a:latin typeface="+mj-lt"/>
              </a:rPr>
              <a:t>Lavage extérieur du véhicule;</a:t>
            </a:r>
          </a:p>
          <a:p>
            <a:pPr marL="571500" lvl="0" indent="-571500">
              <a:buFont typeface="Arial" panose="020B0604020202020204" pitchFamily="34" charset="0"/>
              <a:buChar char="•"/>
            </a:pPr>
            <a:r>
              <a:rPr lang="fr-CA" sz="2800" dirty="0">
                <a:latin typeface="+mj-lt"/>
              </a:rPr>
              <a:t>Entretien ménager et tâches administratives;</a:t>
            </a:r>
          </a:p>
          <a:p>
            <a:pPr marL="571500" lvl="0" indent="-571500">
              <a:buFont typeface="Arial" panose="020B0604020202020204" pitchFamily="34" charset="0"/>
              <a:buChar char="•"/>
            </a:pPr>
            <a:r>
              <a:rPr lang="fr-CA" sz="2800" dirty="0">
                <a:latin typeface="+mj-lt"/>
              </a:rPr>
              <a:t>Tâches relatives à la formation et au service de relations communautaires;</a:t>
            </a:r>
          </a:p>
          <a:p>
            <a:pPr marL="571500" lvl="0" indent="-571500">
              <a:buFont typeface="Arial" panose="020B0604020202020204" pitchFamily="34" charset="0"/>
              <a:buChar char="•"/>
            </a:pPr>
            <a:r>
              <a:rPr lang="fr-CA" sz="2800" dirty="0">
                <a:latin typeface="+mj-lt"/>
              </a:rPr>
              <a:t>Ne pas faire le transfert des données de la carte MDSA;</a:t>
            </a:r>
          </a:p>
          <a:p>
            <a:pPr marL="571500" lvl="0" indent="-571500">
              <a:buFont typeface="Arial" panose="020B0604020202020204" pitchFamily="34" charset="0"/>
              <a:buChar char="•"/>
            </a:pPr>
            <a:r>
              <a:rPr lang="fr-CA" sz="2800" dirty="0">
                <a:latin typeface="+mj-lt"/>
              </a:rPr>
              <a:t>Ne pas inscrire sur l’exemplaire de l’entreprise ambulancière du formulaire AS-803, le nom du patient, sa date de naissance, son numéro d’assurance-maladie.</a:t>
            </a:r>
          </a:p>
          <a:p>
            <a:pPr lvl="0"/>
            <a:endParaRPr lang="fr-CA" sz="2800" b="1" dirty="0">
              <a:latin typeface="+mj-lt"/>
            </a:endParaRPr>
          </a:p>
          <a:p>
            <a:pPr algn="just" fontAlgn="auto">
              <a:spcBef>
                <a:spcPts val="0"/>
              </a:spcBef>
              <a:spcAft>
                <a:spcPts val="0"/>
              </a:spcAft>
            </a:pPr>
            <a:r>
              <a:rPr lang="fr-CA" sz="2800" b="1" dirty="0">
                <a:latin typeface="+mj-lt"/>
              </a:rPr>
              <a:t>RMU :</a:t>
            </a:r>
          </a:p>
          <a:p>
            <a:pPr marL="457200" indent="-457200" algn="just" fontAlgn="auto">
              <a:spcBef>
                <a:spcPts val="0"/>
              </a:spcBef>
              <a:spcAft>
                <a:spcPts val="0"/>
              </a:spcAft>
              <a:buFont typeface="Arial" panose="020B0604020202020204" pitchFamily="34" charset="0"/>
              <a:buChar char="•"/>
            </a:pPr>
            <a:r>
              <a:rPr lang="fr-CA" sz="2800" dirty="0">
                <a:latin typeface="+mj-lt"/>
              </a:rPr>
              <a:t>Ne plus faire de recherche de Centre hospitalier à la demande des partenaires ou de la population;</a:t>
            </a:r>
          </a:p>
          <a:p>
            <a:pPr marL="457200" indent="-457200" algn="just" fontAlgn="auto">
              <a:spcBef>
                <a:spcPts val="0"/>
              </a:spcBef>
              <a:spcAft>
                <a:spcPts val="0"/>
              </a:spcAft>
              <a:buFont typeface="Arial" panose="020B0604020202020204" pitchFamily="34" charset="0"/>
              <a:buChar char="•"/>
            </a:pPr>
            <a:r>
              <a:rPr lang="fr-CA" sz="2800" dirty="0">
                <a:latin typeface="+mj-lt"/>
              </a:rPr>
              <a:t>Aucune entrée des changements de statuts « </a:t>
            </a:r>
            <a:r>
              <a:rPr lang="fr-CA" sz="2800" i="1" dirty="0">
                <a:latin typeface="+mj-lt"/>
              </a:rPr>
              <a:t>vers destination </a:t>
            </a:r>
            <a:r>
              <a:rPr lang="fr-CA" sz="2800" dirty="0">
                <a:latin typeface="+mj-lt"/>
              </a:rPr>
              <a:t>» (10-16 et 10-30 dans le RAO);</a:t>
            </a:r>
          </a:p>
          <a:p>
            <a:pPr marL="457200" indent="-457200" algn="just" fontAlgn="auto">
              <a:spcBef>
                <a:spcPts val="0"/>
              </a:spcBef>
              <a:spcAft>
                <a:spcPts val="0"/>
              </a:spcAft>
              <a:buFont typeface="Arial" panose="020B0604020202020204" pitchFamily="34" charset="0"/>
              <a:buChar char="•"/>
            </a:pPr>
            <a:r>
              <a:rPr lang="fr-CA" sz="2800" dirty="0">
                <a:latin typeface="+mj-lt"/>
              </a:rPr>
              <a:t>Aucune entrée de données dans le logiciel GLPI;</a:t>
            </a:r>
          </a:p>
          <a:p>
            <a:pPr marL="457200" indent="-457200" algn="just" fontAlgn="auto">
              <a:spcBef>
                <a:spcPts val="0"/>
              </a:spcBef>
              <a:spcAft>
                <a:spcPts val="0"/>
              </a:spcAft>
              <a:buFont typeface="Arial" panose="020B0604020202020204" pitchFamily="34" charset="0"/>
              <a:buChar char="•"/>
            </a:pPr>
            <a:r>
              <a:rPr lang="fr-CA" sz="2800" dirty="0">
                <a:latin typeface="+mj-lt"/>
              </a:rPr>
              <a:t>Ne plus faire de formation théorique ou pratique, de stage d’observation;</a:t>
            </a:r>
          </a:p>
          <a:p>
            <a:pPr marL="457200" indent="-457200" algn="just" fontAlgn="auto">
              <a:spcBef>
                <a:spcPts val="0"/>
              </a:spcBef>
              <a:spcAft>
                <a:spcPts val="0"/>
              </a:spcAft>
              <a:buFont typeface="Arial" panose="020B0604020202020204" pitchFamily="34" charset="0"/>
              <a:buChar char="•"/>
            </a:pPr>
            <a:r>
              <a:rPr lang="fr-CA" sz="2800" dirty="0">
                <a:latin typeface="+mj-lt"/>
              </a:rPr>
              <a:t>Ne plus faire les tâches de la fonction supérieure.</a:t>
            </a:r>
          </a:p>
          <a:p>
            <a:pPr algn="just" fontAlgn="auto">
              <a:spcBef>
                <a:spcPts val="0"/>
              </a:spcBef>
              <a:spcAft>
                <a:spcPts val="0"/>
              </a:spcAft>
            </a:pPr>
            <a:endParaRPr lang="fr-CA" sz="2500" b="1" dirty="0">
              <a:latin typeface="Helvetica" pitchFamily="2" charset="0"/>
            </a:endParaRPr>
          </a:p>
          <a:p>
            <a:pPr algn="just" fontAlgn="auto">
              <a:spcBef>
                <a:spcPts val="0"/>
              </a:spcBef>
              <a:spcAft>
                <a:spcPts val="0"/>
              </a:spcAft>
            </a:pPr>
            <a:endParaRPr kumimoji="0" lang="fr-CA" sz="2500" i="0" u="none" strike="noStrike" cap="none" spc="0" normalizeH="0" baseline="0" dirty="0">
              <a:ln>
                <a:noFill/>
              </a:ln>
              <a:solidFill>
                <a:srgbClr val="000000"/>
              </a:solidFill>
              <a:effectLst/>
              <a:uFillTx/>
              <a:latin typeface="Helvetica" pitchFamily="2" charset="0"/>
              <a:ea typeface="Helvetica Light"/>
              <a:cs typeface="Helvetica Light"/>
              <a:sym typeface="Helvetica Light"/>
            </a:endParaRPr>
          </a:p>
        </p:txBody>
      </p:sp>
    </p:spTree>
    <p:extLst>
      <p:ext uri="{BB962C8B-B14F-4D97-AF65-F5344CB8AC3E}">
        <p14:creationId xmlns:p14="http://schemas.microsoft.com/office/powerpoint/2010/main" val="67029319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19</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FE3008A3-185B-2F46-9641-7DA65D766E96}"/>
              </a:ext>
            </a:extLst>
          </p:cNvPr>
          <p:cNvSpPr txBox="1"/>
          <p:nvPr>
            <p:custDataLst>
              <p:tags r:id="rId4"/>
            </p:custDataLst>
          </p:nvPr>
        </p:nvSpPr>
        <p:spPr>
          <a:xfrm>
            <a:off x="770470" y="3430979"/>
            <a:ext cx="22592238"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endParaRPr lang="fr-FR" sz="3000" dirty="0">
              <a:latin typeface="Helvetica" pitchFamily="2"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États financiers </a:t>
            </a:r>
            <a:endParaRPr lang="fr-CA" sz="3000" dirty="0">
              <a:latin typeface="Helvetica" pitchFamily="2" charset="0"/>
            </a:endParaRPr>
          </a:p>
          <a:p>
            <a:pPr marL="635000" algn="just"/>
            <a:endParaRPr lang="fr-CA" sz="3000" dirty="0">
              <a:solidFill>
                <a:schemeClr val="tx1"/>
              </a:solidFill>
              <a:latin typeface="Helvetica" pitchFamily="2" charset="0"/>
            </a:endParaRPr>
          </a:p>
          <a:p>
            <a:pPr algn="just"/>
            <a:r>
              <a:rPr lang="fr-CA" sz="3000" b="1" dirty="0">
                <a:solidFill>
                  <a:schemeClr val="tx1"/>
                </a:solidFill>
                <a:latin typeface="Helvetica" pitchFamily="2" charset="0"/>
              </a:rPr>
              <a:t>Article 47.1 </a:t>
            </a:r>
            <a:r>
              <a:rPr lang="fr-CA" sz="3000" b="1" dirty="0" err="1">
                <a:solidFill>
                  <a:schemeClr val="tx1"/>
                </a:solidFill>
                <a:latin typeface="Helvetica" pitchFamily="2" charset="0"/>
              </a:rPr>
              <a:t>C.t</a:t>
            </a:r>
            <a:r>
              <a:rPr lang="fr-CA" sz="3000" b="1" dirty="0">
                <a:solidFill>
                  <a:schemeClr val="tx1"/>
                </a:solidFill>
                <a:latin typeface="Helvetica" pitchFamily="2" charset="0"/>
              </a:rPr>
              <a:t>. : </a:t>
            </a:r>
          </a:p>
          <a:p>
            <a:pPr marL="635000" algn="just"/>
            <a:endParaRPr lang="fr-CA" sz="3000" dirty="0">
              <a:solidFill>
                <a:schemeClr val="tx1"/>
              </a:solidFill>
              <a:latin typeface="Helvetica" pitchFamily="2" charset="0"/>
            </a:endParaRPr>
          </a:p>
          <a:p>
            <a:pPr marL="709613" algn="just"/>
            <a:r>
              <a:rPr lang="fr-CA" sz="3000" dirty="0">
                <a:solidFill>
                  <a:schemeClr val="tx1"/>
                </a:solidFill>
                <a:latin typeface="Helvetica" pitchFamily="2" charset="0"/>
              </a:rPr>
              <a:t>« </a:t>
            </a:r>
            <a:r>
              <a:rPr lang="fr-CA" sz="3000" i="1" dirty="0">
                <a:latin typeface="Helvetica" pitchFamily="2" charset="0"/>
              </a:rPr>
              <a:t>Une association accréditée doit divulguer chaque année à ses membres ses états financiers. Elle doit aussi remettre gratuitement au membre qui en fait la demande une copie de ces états financiers</a:t>
            </a:r>
            <a:r>
              <a:rPr lang="fr-CA" sz="3000" dirty="0">
                <a:latin typeface="Helvetica" pitchFamily="2" charset="0"/>
              </a:rPr>
              <a:t>. »</a:t>
            </a:r>
            <a:endParaRPr lang="fr-CA" sz="3000" dirty="0">
              <a:solidFill>
                <a:schemeClr val="tx1"/>
              </a:solidFill>
              <a:latin typeface="Helvetica" pitchFamily="2" charset="0"/>
            </a:endParaRPr>
          </a:p>
          <a:p>
            <a:pPr marL="635000"/>
            <a:br>
              <a:rPr lang="fr-CA" sz="3000" dirty="0">
                <a:solidFill>
                  <a:schemeClr val="tx1"/>
                </a:solidFill>
                <a:latin typeface="Helvetica" pitchFamily="2" charset="0"/>
              </a:rPr>
            </a:br>
            <a:endParaRPr lang="fr-CA" sz="3000" dirty="0">
              <a:solidFill>
                <a:schemeClr val="tx1"/>
              </a:solidFill>
              <a:latin typeface="Helvetica" pitchFamily="2" charset="0"/>
            </a:endParaRPr>
          </a:p>
          <a:p>
            <a:pPr algn="just" fontAlgn="auto">
              <a:spcBef>
                <a:spcPts val="0"/>
              </a:spcBef>
              <a:spcAft>
                <a:spcPts val="0"/>
              </a:spcAft>
            </a:pPr>
            <a:r>
              <a:rPr lang="fr-CA" sz="3000" dirty="0">
                <a:latin typeface="Helvetica" pitchFamily="2" charset="0"/>
              </a:rPr>
              <a:t> </a:t>
            </a:r>
          </a:p>
          <a:p>
            <a:pPr algn="just" fontAlgn="auto">
              <a:spcBef>
                <a:spcPts val="0"/>
              </a:spcBef>
              <a:spcAft>
                <a:spcPts val="0"/>
              </a:spcAft>
            </a:pPr>
            <a:endParaRPr lang="fr-CA" sz="3000" dirty="0"/>
          </a:p>
          <a:p>
            <a:pPr fontAlgn="auto">
              <a:spcBef>
                <a:spcPts val="0"/>
              </a:spcBef>
              <a:spcAft>
                <a:spcPts val="0"/>
              </a:spcAf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7150737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Awesome…">
            <a:extLst>
              <a:ext uri="{FF2B5EF4-FFF2-40B4-BE49-F238E27FC236}">
                <a16:creationId xmlns:a16="http://schemas.microsoft.com/office/drawing/2014/main" id="{57BCD679-C97A-4337-855D-B6B196886817}"/>
              </a:ext>
            </a:extLst>
          </p:cNvPr>
          <p:cNvSpPr txBox="1">
            <a:spLocks noGrp="1"/>
          </p:cNvSpPr>
          <p:nvPr>
            <p:ph type="title"/>
            <p:custDataLst>
              <p:tags r:id="rId1"/>
            </p:custDataLst>
          </p:nvPr>
        </p:nvSpPr>
        <p:spPr>
          <a:xfrm>
            <a:off x="1900237" y="1547636"/>
            <a:ext cx="19429413" cy="7815820"/>
          </a:xfrm>
        </p:spPr>
        <p:txBody>
          <a:bodyPr/>
          <a:lstStyle/>
          <a:p>
            <a:pPr algn="ctr" eaLnBrk="1" fontAlgn="auto" hangingPunct="1">
              <a:spcBef>
                <a:spcPts val="0"/>
              </a:spcBef>
              <a:spcAft>
                <a:spcPts val="0"/>
              </a:spcAft>
              <a:defRPr/>
            </a:pPr>
            <a:r>
              <a:rPr lang="fr-CA" baseline="9000" dirty="0">
                <a:solidFill>
                  <a:srgbClr val="6DA92D"/>
                </a:solidFill>
                <a:sym typeface="Helvetica"/>
              </a:rPr>
              <a:t>LE PETIT GUIDE DU </a:t>
            </a:r>
            <a:br>
              <a:rPr lang="fr-CA" baseline="9000" dirty="0">
                <a:solidFill>
                  <a:srgbClr val="6DA92D"/>
                </a:solidFill>
                <a:sym typeface="Helvetica"/>
              </a:rPr>
            </a:br>
            <a:r>
              <a:rPr lang="fr-CA" baseline="9000" dirty="0">
                <a:solidFill>
                  <a:srgbClr val="6DA92D"/>
                </a:solidFill>
                <a:sym typeface="Helvetica"/>
              </a:rPr>
              <a:t>REPRÉSENTANT SYNDICAL</a:t>
            </a:r>
            <a:br>
              <a:rPr lang="fr-CA" baseline="9000" dirty="0">
                <a:solidFill>
                  <a:srgbClr val="6DA92D"/>
                </a:solidFill>
                <a:sym typeface="Helvetica"/>
              </a:rPr>
            </a:br>
            <a:br>
              <a:rPr lang="fr-CA" sz="6000" baseline="9000" dirty="0">
                <a:solidFill>
                  <a:srgbClr val="6DA92D"/>
                </a:solidFill>
                <a:sym typeface="Helvetica"/>
              </a:rPr>
            </a:br>
            <a:r>
              <a:rPr lang="fr-CA" sz="6000" i="1" baseline="9000" dirty="0">
                <a:solidFill>
                  <a:srgbClr val="6DA92D"/>
                </a:solidFill>
                <a:sym typeface="Helvetica"/>
              </a:rPr>
              <a:t>POUR  LA FÉDÉRATION DES EMPLOYÉS DU PRÉHOSPITALIER DU QUÉBEC </a:t>
            </a:r>
            <a:br>
              <a:rPr lang="fr-CA" sz="6000" i="1" baseline="9000" dirty="0">
                <a:solidFill>
                  <a:srgbClr val="6DA92D"/>
                </a:solidFill>
                <a:sym typeface="Helvetica"/>
              </a:rPr>
            </a:br>
            <a:br>
              <a:rPr lang="fr-CA" sz="6000" i="1" baseline="9000" dirty="0">
                <a:solidFill>
                  <a:srgbClr val="6DA92D"/>
                </a:solidFill>
                <a:sym typeface="Helvetica"/>
              </a:rPr>
            </a:br>
            <a:r>
              <a:rPr lang="fr-CA" sz="6000" i="1" baseline="9000" dirty="0">
                <a:solidFill>
                  <a:srgbClr val="6DA92D"/>
                </a:solidFill>
                <a:sym typeface="Helvetica"/>
              </a:rPr>
              <a:t>PAR ME AMÉLIE SOULEZ ET ME LAURENCE LORION </a:t>
            </a:r>
            <a:br>
              <a:rPr lang="fr-CA" sz="6000" i="1" baseline="9000" dirty="0">
                <a:solidFill>
                  <a:srgbClr val="6DA92D"/>
                </a:solidFill>
                <a:sym typeface="Helvetica"/>
              </a:rPr>
            </a:br>
            <a:br>
              <a:rPr lang="fr-CA" sz="6000" i="1" baseline="9000" dirty="0">
                <a:solidFill>
                  <a:srgbClr val="6DA92D"/>
                </a:solidFill>
                <a:sym typeface="Helvetica"/>
              </a:rPr>
            </a:br>
            <a:br>
              <a:rPr lang="fr-CA" sz="6000" i="1" baseline="9000" dirty="0">
                <a:solidFill>
                  <a:srgbClr val="6DA92D"/>
                </a:solidFill>
                <a:sym typeface="Helvetica"/>
              </a:rPr>
            </a:br>
            <a:br>
              <a:rPr lang="fr-CA" baseline="9000" dirty="0">
                <a:solidFill>
                  <a:srgbClr val="6DA92D"/>
                </a:solidFill>
                <a:sym typeface="Helvetica"/>
              </a:rPr>
            </a:br>
            <a:br>
              <a:rPr lang="fr-CA" baseline="9000" dirty="0">
                <a:solidFill>
                  <a:srgbClr val="6DA92D"/>
                </a:solidFill>
                <a:sym typeface="Helvetica"/>
              </a:rPr>
            </a:br>
            <a:br>
              <a:rPr lang="fr-CA" baseline="9000" dirty="0">
                <a:solidFill>
                  <a:srgbClr val="6DA92D"/>
                </a:solidFill>
                <a:sym typeface="Helvetica"/>
              </a:rPr>
            </a:br>
            <a:endParaRPr baseline="9000" dirty="0">
              <a:solidFill>
                <a:srgbClr val="6DA92D"/>
              </a:solidFill>
              <a:sym typeface="Helvetica"/>
            </a:endParaRPr>
          </a:p>
        </p:txBody>
      </p:sp>
      <p:sp>
        <p:nvSpPr>
          <p:cNvPr id="32771" name="Slide Number">
            <a:extLst>
              <a:ext uri="{FF2B5EF4-FFF2-40B4-BE49-F238E27FC236}">
                <a16:creationId xmlns:a16="http://schemas.microsoft.com/office/drawing/2014/main" id="{50D50CAC-CE22-44FF-91A1-2AE82B953E3C}"/>
              </a:ext>
            </a:extLst>
          </p:cNvPr>
          <p:cNvSpPr>
            <a:spLocks noGrp="1" noChangeArrowheads="1"/>
          </p:cNvSpPr>
          <p:nvPr>
            <p:ph type="sldNum" sz="quarter" idx="10"/>
            <p:custDataLst>
              <p:tags r:id="rId2"/>
            </p:custDataLst>
          </p:nvPr>
        </p:nvSpPr>
        <p:spPr>
          <a:xfrm>
            <a:off x="23486442" y="12409993"/>
            <a:ext cx="416782" cy="991682"/>
          </a:xfrm>
          <a:noFill/>
        </p:spPr>
        <p:txBody>
          <a:bodyPr/>
          <a:lstStyle/>
          <a:p>
            <a:fld id="{99ECEAF9-2139-4BBA-9C3E-D09FE16B2BC1}" type="slidenum">
              <a:rPr lang="fr-FR" altLang="fr-FR" sz="4400"/>
              <a:pPr/>
              <a:t>2</a:t>
            </a:fld>
            <a:endParaRPr lang="fr-FR" altLang="fr-FR" sz="4400" dirty="0"/>
          </a:p>
        </p:txBody>
      </p:sp>
      <p:sp>
        <p:nvSpPr>
          <p:cNvPr id="32772" name="Class aptent taciti sociosqu ad litora torquent per conubia nostra, per inceptos hymenaeos. Nam quam nunc, blandit vel, luctus pulvinar, hendrerit id, lorem. Morbi ac felis. Phasellus nec sem in justo pellentesque facilisis. Nullam nulla eros, ultricies ">
            <a:extLst>
              <a:ext uri="{FF2B5EF4-FFF2-40B4-BE49-F238E27FC236}">
                <a16:creationId xmlns:a16="http://schemas.microsoft.com/office/drawing/2014/main" id="{2458A5DD-0F61-49F4-ADF5-363A2EEF66B8}"/>
              </a:ext>
            </a:extLst>
          </p:cNvPr>
          <p:cNvSpPr txBox="1">
            <a:spLocks noGrp="1" noChangeArrowheads="1"/>
          </p:cNvSpPr>
          <p:nvPr>
            <p:ph type="body" sz="half" idx="1"/>
            <p:custDataLst>
              <p:tags r:id="rId3"/>
            </p:custDataLst>
          </p:nvPr>
        </p:nvSpPr>
        <p:spPr>
          <a:xfrm>
            <a:off x="3054350" y="4908884"/>
            <a:ext cx="18730829" cy="3471129"/>
          </a:xfrm>
        </p:spPr>
        <p:txBody>
          <a:bodyPr anchor="b"/>
          <a:lstStyle/>
          <a:p>
            <a:pPr algn="just" eaLnBrk="1" hangingPunct="1"/>
            <a:r>
              <a:rPr lang="fr-FR" altLang="fr-FR" sz="3000" dirty="0">
                <a:solidFill>
                  <a:schemeClr val="tx1"/>
                </a:solidFill>
                <a:latin typeface="Helvetica" panose="020B0604020202020204" pitchFamily="34" charset="0"/>
                <a:cs typeface="Helvetica" panose="020B0604020202020204" pitchFamily="34" charset="0"/>
              </a:rPr>
              <a:t>Le présent guide a pour objet de renseigner les représentants syndicaux sur leurs devoirs, leurs droits et leurs obligations. Il indique aussi où ils peuvent demander des conseils et quels outils les aideront à devenir plus efficaces. Prenez note que le présent guide est une introduction à la vie syndicale en milieu préhospitalier (paramédics, répartiteurs et employés de bureau). Il ne s’agit pas d’un guide complet. Le présent guide est basé sur les conventions collectives en vigueur au 3 décembre 2019. </a:t>
            </a:r>
          </a:p>
        </p:txBody>
      </p:sp>
      <p:pic>
        <p:nvPicPr>
          <p:cNvPr id="32773" name="Picture 1">
            <a:extLst>
              <a:ext uri="{FF2B5EF4-FFF2-40B4-BE49-F238E27FC236}">
                <a16:creationId xmlns:a16="http://schemas.microsoft.com/office/drawing/2014/main" id="{D3E05721-03D6-4412-9BE7-68A9998C68F6}"/>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12BA3D65-BA90-E949-9647-CC7E1C7678C4}"/>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407610" y="9228533"/>
            <a:ext cx="6806324" cy="2566319"/>
          </a:xfrm>
          <a:prstGeom prst="rect">
            <a:avLst/>
          </a:prstGeom>
        </p:spPr>
      </p:pic>
      <p:pic>
        <p:nvPicPr>
          <p:cNvPr id="3" name="Image 2">
            <a:extLst>
              <a:ext uri="{FF2B5EF4-FFF2-40B4-BE49-F238E27FC236}">
                <a16:creationId xmlns:a16="http://schemas.microsoft.com/office/drawing/2014/main" id="{CF1C891C-A2C7-C54F-9343-E978BF547110}"/>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6603663" y="9623152"/>
            <a:ext cx="6019800" cy="21717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20</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0A021E2-5290-D44C-9070-C0F64DDF21E1}"/>
              </a:ext>
            </a:extLst>
          </p:cNvPr>
          <p:cNvSpPr txBox="1"/>
          <p:nvPr>
            <p:custDataLst>
              <p:tags r:id="rId4"/>
            </p:custDataLst>
          </p:nvPr>
        </p:nvSpPr>
        <p:spPr>
          <a:xfrm>
            <a:off x="1148971" y="3444229"/>
            <a:ext cx="21474492" cy="75200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Devoir syndical de juste représentation </a:t>
            </a:r>
          </a:p>
          <a:p>
            <a:pPr algn="just" fontAlgn="auto">
              <a:spcBef>
                <a:spcPts val="0"/>
              </a:spcBef>
              <a:spcAft>
                <a:spcPts val="0"/>
              </a:spcAft>
            </a:pPr>
            <a:endParaRPr lang="fr-CA" sz="3000" b="1" dirty="0">
              <a:latin typeface="Helvetica" pitchFamily="2" charset="0"/>
            </a:endParaRPr>
          </a:p>
          <a:p>
            <a:pPr algn="just"/>
            <a:r>
              <a:rPr lang="fr-CA" sz="3000" b="1" dirty="0">
                <a:latin typeface="Helvetica" pitchFamily="2" charset="0"/>
              </a:rPr>
              <a:t>Article 47.2 C.t. </a:t>
            </a:r>
            <a:r>
              <a:rPr lang="fr-CA" sz="3000" dirty="0">
                <a:latin typeface="Helvetica" pitchFamily="2" charset="0"/>
              </a:rPr>
              <a:t>: </a:t>
            </a:r>
          </a:p>
          <a:p>
            <a:pPr algn="just"/>
            <a:endParaRPr lang="fr-CA" sz="3000" dirty="0">
              <a:latin typeface="Helvetica" pitchFamily="2" charset="0"/>
            </a:endParaRPr>
          </a:p>
          <a:p>
            <a:pPr marL="709613" algn="just"/>
            <a:r>
              <a:rPr lang="fr-CA" sz="3000" dirty="0">
                <a:latin typeface="Helvetica" pitchFamily="2" charset="0"/>
              </a:rPr>
              <a:t>« </a:t>
            </a:r>
            <a:r>
              <a:rPr lang="fr-CA" sz="3000" i="1" dirty="0">
                <a:latin typeface="Helvetica" pitchFamily="2" charset="0"/>
              </a:rPr>
              <a:t>Une association accréditée ne doit pas agir de mauvaise foi ou de manière arbitraire ou discriminatoire, ni faire preuve de négligence grave à l’endroit des salariés compris dans une unité de négociation qu’elle représente, peu importe qu’ils soient ses membres ou non</a:t>
            </a:r>
            <a:r>
              <a:rPr lang="fr-CA" sz="3000" dirty="0">
                <a:latin typeface="Helvetica" pitchFamily="2" charset="0"/>
              </a:rPr>
              <a:t>. »</a:t>
            </a:r>
          </a:p>
          <a:p>
            <a:pPr algn="just"/>
            <a:endParaRPr lang="fr-CA" sz="3000" dirty="0">
              <a:latin typeface="Helvetica" pitchFamily="2" charset="0"/>
            </a:endParaRPr>
          </a:p>
          <a:p>
            <a:pPr algn="just"/>
            <a:r>
              <a:rPr lang="fr-CA" sz="3000" b="1" u="sng" dirty="0">
                <a:latin typeface="Helvetica" pitchFamily="2" charset="0"/>
              </a:rPr>
              <a:t>Quatre (4) types de conduite sont interdites</a:t>
            </a:r>
          </a:p>
          <a:p>
            <a:pPr algn="just"/>
            <a:endParaRPr lang="fr-CA" sz="3000" b="1" u="sng" dirty="0">
              <a:latin typeface="Helvetica" pitchFamily="2" charset="0"/>
            </a:endParaRPr>
          </a:p>
          <a:p>
            <a:pPr marL="457200" indent="-457200" algn="just">
              <a:buFont typeface="Arial" panose="020B0604020202020204" pitchFamily="34" charset="0"/>
              <a:buChar char="•"/>
            </a:pPr>
            <a:r>
              <a:rPr lang="fr-CA" sz="3000" dirty="0">
                <a:latin typeface="Helvetica" pitchFamily="2" charset="0"/>
              </a:rPr>
              <a:t>La mauvaise foi;</a:t>
            </a:r>
          </a:p>
          <a:p>
            <a:pPr marL="457200" indent="-457200" algn="just">
              <a:buFont typeface="Arial" panose="020B0604020202020204" pitchFamily="34" charset="0"/>
              <a:buChar char="•"/>
            </a:pPr>
            <a:r>
              <a:rPr lang="fr-CA" sz="3000" dirty="0">
                <a:latin typeface="Helvetica" pitchFamily="2" charset="0"/>
              </a:rPr>
              <a:t>Le comportement arbitraire;</a:t>
            </a:r>
          </a:p>
          <a:p>
            <a:pPr marL="457200" indent="-457200" algn="just">
              <a:buFont typeface="Arial" panose="020B0604020202020204" pitchFamily="34" charset="0"/>
              <a:buChar char="•"/>
            </a:pPr>
            <a:r>
              <a:rPr lang="fr-CA" sz="3000" dirty="0">
                <a:latin typeface="Helvetica" pitchFamily="2" charset="0"/>
              </a:rPr>
              <a:t>La discrimination;</a:t>
            </a:r>
          </a:p>
          <a:p>
            <a:pPr marL="457200" indent="-457200" algn="just">
              <a:buFont typeface="Arial" panose="020B0604020202020204" pitchFamily="34" charset="0"/>
              <a:buChar char="•"/>
            </a:pPr>
            <a:r>
              <a:rPr lang="fr-CA" sz="3000" dirty="0">
                <a:latin typeface="Helvetica" pitchFamily="2" charset="0"/>
              </a:rPr>
              <a:t>La négligence grave.</a:t>
            </a:r>
          </a:p>
          <a:p>
            <a:br>
              <a:rPr lang="fr-CA" sz="3200" dirty="0"/>
            </a:b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9380874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21</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661F7C48-A93D-6046-9B40-BA3BD4794647}"/>
              </a:ext>
            </a:extLst>
          </p:cNvPr>
          <p:cNvSpPr txBox="1"/>
          <p:nvPr>
            <p:custDataLst>
              <p:tags r:id="rId4"/>
            </p:custDataLst>
          </p:nvPr>
        </p:nvSpPr>
        <p:spPr>
          <a:xfrm>
            <a:off x="1348731" y="3195172"/>
            <a:ext cx="21474492" cy="1075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mn-lt"/>
              </a:rPr>
              <a:t>Devoir syndical de juste représentation (suite)</a:t>
            </a:r>
          </a:p>
          <a:p>
            <a:pPr marL="668338" algn="just" fontAlgn="auto">
              <a:spcBef>
                <a:spcPts val="0"/>
              </a:spcBef>
              <a:spcAft>
                <a:spcPts val="0"/>
              </a:spcAft>
            </a:pPr>
            <a:endParaRPr lang="fr-CA" sz="3000" b="1" dirty="0">
              <a:latin typeface="+mn-lt"/>
            </a:endParaRPr>
          </a:p>
          <a:p>
            <a:pPr marL="668338">
              <a:spcBef>
                <a:spcPts val="0"/>
              </a:spcBef>
              <a:spcAft>
                <a:spcPts val="0"/>
              </a:spcAft>
            </a:pPr>
            <a:r>
              <a:rPr lang="fr-CA" sz="3000" b="1" dirty="0">
                <a:latin typeface="+mn-lt"/>
              </a:rPr>
              <a:t>La mauvaise foi :</a:t>
            </a:r>
          </a:p>
          <a:p>
            <a:pPr marL="668338">
              <a:spcBef>
                <a:spcPts val="0"/>
              </a:spcBef>
              <a:spcAft>
                <a:spcPts val="0"/>
              </a:spcAft>
            </a:pPr>
            <a:endParaRPr lang="fr-CA" sz="3000" dirty="0">
              <a:latin typeface="+mn-lt"/>
            </a:endParaRPr>
          </a:p>
          <a:p>
            <a:pPr marL="668338">
              <a:spcBef>
                <a:spcPts val="0"/>
              </a:spcBef>
              <a:spcAft>
                <a:spcPts val="0"/>
              </a:spcAft>
            </a:pPr>
            <a:r>
              <a:rPr lang="fr-CA" sz="3000" dirty="0">
                <a:latin typeface="+mn-lt"/>
              </a:rPr>
              <a:t>La mauvaise foi correspond à un comportement malicieux, frauduleux, malveillant ou hostile. Elle implique une </a:t>
            </a:r>
            <a:r>
              <a:rPr lang="fr-CA" sz="3000" u="sng" dirty="0">
                <a:latin typeface="+mn-lt"/>
              </a:rPr>
              <a:t>intention de nuire</a:t>
            </a:r>
            <a:r>
              <a:rPr lang="fr-CA" sz="3000" dirty="0">
                <a:latin typeface="+mn-lt"/>
              </a:rPr>
              <a:t> ou un comportement vexatoire de la part du syndicat. </a:t>
            </a:r>
          </a:p>
          <a:p>
            <a:pPr marL="668338">
              <a:spcBef>
                <a:spcPts val="0"/>
              </a:spcBef>
              <a:spcAft>
                <a:spcPts val="0"/>
              </a:spcAft>
            </a:pPr>
            <a:endParaRPr lang="fr-CA" sz="3000" dirty="0">
              <a:latin typeface="+mn-lt"/>
            </a:endParaRPr>
          </a:p>
          <a:p>
            <a:pPr marL="668338">
              <a:spcBef>
                <a:spcPts val="0"/>
              </a:spcBef>
              <a:spcAft>
                <a:spcPts val="0"/>
              </a:spcAft>
            </a:pPr>
            <a:endParaRPr lang="fr-CA" sz="800" dirty="0">
              <a:latin typeface="+mn-lt"/>
            </a:endParaRPr>
          </a:p>
          <a:p>
            <a:pPr marL="668338">
              <a:spcBef>
                <a:spcPts val="0"/>
              </a:spcBef>
              <a:spcAft>
                <a:spcPts val="0"/>
              </a:spcAft>
            </a:pPr>
            <a:r>
              <a:rPr lang="fr-CA" sz="3000" b="1" dirty="0">
                <a:latin typeface="+mn-lt"/>
              </a:rPr>
              <a:t>Le comportement arbitraire :</a:t>
            </a:r>
          </a:p>
          <a:p>
            <a:pPr marL="668338">
              <a:spcBef>
                <a:spcPts val="0"/>
              </a:spcBef>
              <a:spcAft>
                <a:spcPts val="0"/>
              </a:spcAft>
            </a:pPr>
            <a:endParaRPr lang="fr-CA" sz="3000" dirty="0">
              <a:latin typeface="+mn-lt"/>
            </a:endParaRPr>
          </a:p>
          <a:p>
            <a:pPr marL="668338" algn="just">
              <a:spcBef>
                <a:spcPts val="0"/>
              </a:spcBef>
              <a:spcAft>
                <a:spcPts val="0"/>
              </a:spcAft>
            </a:pPr>
            <a:r>
              <a:rPr lang="fr-CA" sz="3000" dirty="0">
                <a:latin typeface="+mn-lt"/>
              </a:rPr>
              <a:t>Le comportement arbitraire implique que, même sans intention de nuire, la réclamation d’un salarié a été traitée sans fondement rationnel, de façon superficielle ou inattentive. Il en est ainsi lorsque la décision du syndicat est prise </a:t>
            </a:r>
            <a:r>
              <a:rPr lang="fr-CA" sz="3000" u="sng" dirty="0">
                <a:latin typeface="+mn-lt"/>
              </a:rPr>
              <a:t>en l’absence d’une évaluation réelle du dossier ou après une enquête insuffisante</a:t>
            </a:r>
            <a:r>
              <a:rPr lang="fr-CA" sz="3000" dirty="0">
                <a:latin typeface="+mn-lt"/>
              </a:rPr>
              <a:t>. Le salarié est en droit d’obtenir un examen raisonnable de la situation qui permette de cerner les éléments essentiels du problème soulevé, tant pour les faits que le droit</a:t>
            </a:r>
            <a:r>
              <a:rPr lang="fr-CA" dirty="0">
                <a:latin typeface="+mn-lt"/>
              </a:rPr>
              <a:t>. </a:t>
            </a:r>
          </a:p>
          <a:p>
            <a:pPr marL="668338" algn="just">
              <a:spcBef>
                <a:spcPts val="0"/>
              </a:spcBef>
              <a:spcAft>
                <a:spcPts val="0"/>
              </a:spcAft>
            </a:pPr>
            <a:endParaRPr lang="fr-CA" sz="3200" dirty="0">
              <a:latin typeface="+mn-lt"/>
            </a:endParaRPr>
          </a:p>
          <a:p>
            <a:pPr marL="668338" algn="just">
              <a:spcBef>
                <a:spcPts val="0"/>
              </a:spcBef>
              <a:spcAft>
                <a:spcPts val="0"/>
              </a:spcAft>
            </a:pPr>
            <a:r>
              <a:rPr lang="fr-CA" sz="3000" dirty="0">
                <a:latin typeface="+mn-lt"/>
                <a:cs typeface="Times New Roman" panose="02020603050405020304" pitchFamily="18" charset="0"/>
              </a:rPr>
              <a:t>Un comportement arbitraire se manifeste notamment par une idée préconçue, par une </a:t>
            </a:r>
            <a:r>
              <a:rPr lang="fr-CA" sz="3000" u="sng" dirty="0">
                <a:latin typeface="+mn-lt"/>
                <a:cs typeface="Times New Roman" panose="02020603050405020304" pitchFamily="18" charset="0"/>
              </a:rPr>
              <a:t>volonté injustifiée de ne pas déposer un grief</a:t>
            </a:r>
            <a:r>
              <a:rPr lang="fr-CA" sz="3000" dirty="0">
                <a:latin typeface="+mn-lt"/>
                <a:cs typeface="Times New Roman" panose="02020603050405020304" pitchFamily="18" charset="0"/>
              </a:rPr>
              <a:t> ou de le porter à l’arbitrage, ou par </a:t>
            </a:r>
            <a:r>
              <a:rPr lang="fr-CA" sz="3000" u="sng" dirty="0">
                <a:latin typeface="+mn-lt"/>
                <a:cs typeface="Times New Roman" panose="02020603050405020304" pitchFamily="18" charset="0"/>
              </a:rPr>
              <a:t>le fait de ne pas laisser la chance au salarié de faire connaître sa version</a:t>
            </a:r>
            <a:r>
              <a:rPr lang="fr-CA" dirty="0">
                <a:latin typeface="+mn-lt"/>
              </a:rPr>
              <a:t>.</a:t>
            </a:r>
            <a:r>
              <a:rPr lang="fr-CA" u="sng" dirty="0">
                <a:latin typeface="+mn-lt"/>
              </a:rPr>
              <a:t> </a:t>
            </a:r>
            <a:endParaRPr lang="fr-CA" sz="3200" u="sng" dirty="0">
              <a:latin typeface="+mn-lt"/>
            </a:endParaRPr>
          </a:p>
          <a:p>
            <a:endParaRPr lang="fr-CA" sz="3200" dirty="0"/>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386231841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22</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49995E96-F662-7240-BF62-4C522E983390}"/>
              </a:ext>
            </a:extLst>
          </p:cNvPr>
          <p:cNvSpPr txBox="1"/>
          <p:nvPr>
            <p:custDataLst>
              <p:tags r:id="rId4"/>
            </p:custDataLst>
          </p:nvPr>
        </p:nvSpPr>
        <p:spPr>
          <a:xfrm>
            <a:off x="1300691" y="4032394"/>
            <a:ext cx="20638559" cy="65966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Devoir syndical de juste représentation (suite)</a:t>
            </a:r>
          </a:p>
          <a:p>
            <a:pPr algn="just" fontAlgn="auto">
              <a:spcBef>
                <a:spcPts val="0"/>
              </a:spcBef>
              <a:spcAft>
                <a:spcPts val="0"/>
              </a:spcAft>
            </a:pPr>
            <a:endParaRPr lang="fr-CA" sz="3000" b="1" dirty="0">
              <a:latin typeface="Helvetica" pitchFamily="2" charset="0"/>
            </a:endParaRPr>
          </a:p>
          <a:p>
            <a:r>
              <a:rPr lang="fr-CA" sz="3000" b="1" dirty="0">
                <a:latin typeface="Helvetica" pitchFamily="2" charset="0"/>
              </a:rPr>
              <a:t>La discrimination :</a:t>
            </a:r>
          </a:p>
          <a:p>
            <a:endParaRPr lang="fr-CA" sz="3000" b="1" dirty="0">
              <a:latin typeface="Helvetica" pitchFamily="2" charset="0"/>
            </a:endParaRPr>
          </a:p>
          <a:p>
            <a:pPr algn="just"/>
            <a:r>
              <a:rPr lang="fr-CA" sz="3000" dirty="0">
                <a:latin typeface="Helvetica" pitchFamily="2" charset="0"/>
                <a:cs typeface="Arial" panose="020B0604020202020204" pitchFamily="34" charset="0"/>
              </a:rPr>
              <a:t>Le comportement discriminatoire se traduit par toute tentative de défavoriser un individu ou un groupe sans que le contexte des relations de travail dans l’entreprise ne le justifie (ex. : condition d’ancienneté). Par exemple, il se manifeste par un traitement différent de celui qui est accordé aux autres salariés, soit par une distinction ou une exclusion qui est faite lors du traitement du dossier d’un salarié ou d’un groupe de salariés. </a:t>
            </a:r>
          </a:p>
          <a:p>
            <a:pPr algn="just"/>
            <a:endParaRPr lang="fr-CA" sz="3000" dirty="0">
              <a:latin typeface="Helvetica" pitchFamily="2" charset="0"/>
              <a:cs typeface="Arial" panose="020B0604020202020204" pitchFamily="34" charset="0"/>
            </a:endParaRPr>
          </a:p>
          <a:p>
            <a:pPr algn="just"/>
            <a:r>
              <a:rPr lang="fr-CA" sz="3000" dirty="0">
                <a:latin typeface="Helvetica" pitchFamily="2" charset="0"/>
                <a:cs typeface="Arial" panose="020B0604020202020204" pitchFamily="34" charset="0"/>
              </a:rPr>
              <a:t>La race, la religion, le sexe, l’orientation sexuelle et l’âge sont quelques exemples de motifs de discrimination prohibés par les chartes des droits et libertés de la personne. </a:t>
            </a:r>
          </a:p>
          <a:p>
            <a:pPr algn="just"/>
            <a:endParaRPr lang="fr-CA" sz="3200" dirty="0">
              <a:latin typeface="Helvetica" pitchFamily="2" charset="0"/>
            </a:endParaRPr>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71480567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23</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381630" y="36911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463EBC68-C4C2-DC41-AD07-CB01D523EA26}"/>
              </a:ext>
            </a:extLst>
          </p:cNvPr>
          <p:cNvSpPr txBox="1"/>
          <p:nvPr>
            <p:custDataLst>
              <p:tags r:id="rId4"/>
            </p:custDataLst>
          </p:nvPr>
        </p:nvSpPr>
        <p:spPr>
          <a:xfrm>
            <a:off x="787192" y="3318500"/>
            <a:ext cx="22915241" cy="89050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Devoir syndical de juste représentation (suite)</a:t>
            </a:r>
          </a:p>
          <a:p>
            <a:pPr algn="just" fontAlgn="auto">
              <a:spcBef>
                <a:spcPts val="0"/>
              </a:spcBef>
              <a:spcAft>
                <a:spcPts val="0"/>
              </a:spcAft>
            </a:pPr>
            <a:endParaRPr lang="fr-CA" sz="3000" b="1" dirty="0">
              <a:latin typeface="Helvetica" pitchFamily="2" charset="0"/>
            </a:endParaRPr>
          </a:p>
          <a:p>
            <a:pPr algn="just"/>
            <a:r>
              <a:rPr lang="fr-CA" sz="3000" b="1" dirty="0">
                <a:latin typeface="Helvetica" pitchFamily="2" charset="0"/>
              </a:rPr>
              <a:t>La discrimination :</a:t>
            </a:r>
          </a:p>
          <a:p>
            <a:pPr algn="just"/>
            <a:endParaRPr lang="fr-CA" sz="3000" dirty="0">
              <a:latin typeface="Helvetica" pitchFamily="2" charset="0"/>
              <a:cs typeface="Arial" panose="020B0604020202020204" pitchFamily="34" charset="0"/>
            </a:endParaRPr>
          </a:p>
          <a:p>
            <a:pPr marL="1035050" lvl="2" indent="-468313" algn="just">
              <a:buFont typeface="Arial" panose="020B0604020202020204" pitchFamily="34" charset="0"/>
              <a:buChar char="•"/>
            </a:pPr>
            <a:r>
              <a:rPr lang="fr-CA" sz="3000" dirty="0">
                <a:latin typeface="Helvetica" pitchFamily="2" charset="0"/>
                <a:cs typeface="Arial" panose="020B0604020202020204" pitchFamily="34" charset="0"/>
              </a:rPr>
              <a:t>Le syndicat peut être partie à une discrimination de deux (2) façons : 1) formulation d’une règle de travail qui a un effet discriminatoire 2) si le syndicat gêne les efforts raisonnables que l’employeur déploie afin de s’entendre avec un employé en matière d’accommodement alors que sa collaboration est nécessaire.</a:t>
            </a:r>
          </a:p>
          <a:p>
            <a:pPr marL="1035050" lvl="2" indent="-468313" algn="just">
              <a:buFont typeface="Arial" panose="020B0604020202020204" pitchFamily="34" charset="0"/>
              <a:buChar char="•"/>
            </a:pPr>
            <a:endParaRPr lang="fr-CA" sz="3000" dirty="0">
              <a:latin typeface="Helvetica" pitchFamily="2" charset="0"/>
              <a:cs typeface="Arial" panose="020B0604020202020204" pitchFamily="34" charset="0"/>
            </a:endParaRPr>
          </a:p>
          <a:p>
            <a:pPr marL="1035050" lvl="2" indent="-468313" algn="just">
              <a:buFont typeface="Arial" panose="020B0604020202020204" pitchFamily="34" charset="0"/>
              <a:buChar char="•"/>
            </a:pPr>
            <a:r>
              <a:rPr lang="fr-CA" sz="3000" dirty="0">
                <a:latin typeface="Helvetica" pitchFamily="2" charset="0"/>
                <a:cs typeface="Arial" panose="020B0604020202020204" pitchFamily="34" charset="0"/>
              </a:rPr>
              <a:t>Le syndicat a une obligation de collaborer à la recherche d’un accommodement, sous réserve d’une contrainte excessive :</a:t>
            </a:r>
          </a:p>
          <a:p>
            <a:pPr marL="1035050" lvl="2" indent="-468313" algn="just"/>
            <a:endParaRPr lang="fr-CA" sz="3000" dirty="0">
              <a:latin typeface="Helvetica" pitchFamily="2" charset="0"/>
              <a:cs typeface="Arial" panose="020B0604020202020204" pitchFamily="34" charset="0"/>
            </a:endParaRPr>
          </a:p>
          <a:p>
            <a:pPr marL="2332038" lvl="5" indent="-293688" algn="just"/>
            <a:r>
              <a:rPr lang="fr-CA" sz="3000" dirty="0">
                <a:latin typeface="Helvetica" pitchFamily="2" charset="0"/>
                <a:cs typeface="Arial" panose="020B0604020202020204" pitchFamily="34" charset="0"/>
              </a:rPr>
              <a:t>- Faire preuve de flexibilité dans l’application de la convention collective afin de trouver des solutions avec l’employeur pour accommoder un salarié si aucune autre alternative n’est possible;</a:t>
            </a:r>
          </a:p>
          <a:p>
            <a:pPr marL="2071688" lvl="5" indent="-33338" algn="just"/>
            <a:endParaRPr lang="fr-CA" sz="3000" dirty="0">
              <a:latin typeface="Helvetica" pitchFamily="2" charset="0"/>
              <a:cs typeface="Arial" panose="020B0604020202020204" pitchFamily="34" charset="0"/>
            </a:endParaRPr>
          </a:p>
          <a:p>
            <a:pPr marL="2341563" lvl="5" indent="-303213" algn="just"/>
            <a:r>
              <a:rPr lang="fr-CA" sz="3000" dirty="0">
                <a:latin typeface="Helvetica" pitchFamily="2" charset="0"/>
                <a:cs typeface="Arial" panose="020B0604020202020204" pitchFamily="34" charset="0"/>
              </a:rPr>
              <a:t>- Principales contraintes excessives pour un syndicat : atteinte à la sécurité des autres salariés, alourdissement des tâches pour les autres salariés, non-respect de l’ancienneté ou des droits des autres salariés.</a:t>
            </a:r>
          </a:p>
          <a:p>
            <a:pPr marL="1035050" lvl="2" indent="-468313" algn="just"/>
            <a:endParaRPr lang="fr-CA" sz="3000" dirty="0">
              <a:latin typeface="Helvetica" pitchFamily="2" charset="0"/>
              <a:cs typeface="Arial" panose="020B0604020202020204" pitchFamily="34" charset="0"/>
            </a:endParaRPr>
          </a:p>
          <a:p>
            <a:pPr algn="just"/>
            <a:endParaRPr lang="fr-CA" sz="3200" i="1" dirty="0">
              <a:latin typeface="Helvetica" pitchFamily="2" charset="0"/>
            </a:endParaRPr>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225201028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24</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463EBC68-C4C2-DC41-AD07-CB01D523EA26}"/>
              </a:ext>
            </a:extLst>
          </p:cNvPr>
          <p:cNvSpPr txBox="1"/>
          <p:nvPr>
            <p:custDataLst>
              <p:tags r:id="rId4"/>
            </p:custDataLst>
          </p:nvPr>
        </p:nvSpPr>
        <p:spPr>
          <a:xfrm>
            <a:off x="787192" y="3451939"/>
            <a:ext cx="22915241" cy="68121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Devoir syndical de juste représentation (suite)</a:t>
            </a:r>
          </a:p>
          <a:p>
            <a:pPr algn="just" fontAlgn="auto">
              <a:spcBef>
                <a:spcPts val="0"/>
              </a:spcBef>
              <a:spcAft>
                <a:spcPts val="0"/>
              </a:spcAft>
            </a:pPr>
            <a:endParaRPr lang="fr-CA" sz="3000" b="1" dirty="0">
              <a:latin typeface="Helvetica" pitchFamily="2" charset="0"/>
            </a:endParaRPr>
          </a:p>
          <a:p>
            <a:pPr algn="just"/>
            <a:r>
              <a:rPr lang="fr-CA" sz="3000" b="1" dirty="0">
                <a:latin typeface="Helvetica" pitchFamily="2" charset="0"/>
              </a:rPr>
              <a:t>La discrimination :</a:t>
            </a:r>
          </a:p>
          <a:p>
            <a:pPr marL="1035050" lvl="2" indent="-468313" algn="just"/>
            <a:endParaRPr lang="fr-CA" sz="3000" dirty="0">
              <a:latin typeface="Helvetica" pitchFamily="2" charset="0"/>
              <a:cs typeface="Arial" panose="020B0604020202020204" pitchFamily="34" charset="0"/>
            </a:endParaRPr>
          </a:p>
          <a:p>
            <a:pPr marL="1035050" lvl="2" indent="-468313" algn="just">
              <a:buFont typeface="Arial" panose="020B0604020202020204" pitchFamily="34" charset="0"/>
              <a:buChar char="•"/>
            </a:pPr>
            <a:r>
              <a:rPr lang="fr-CA" sz="3000" dirty="0">
                <a:latin typeface="Helvetica" pitchFamily="2" charset="0"/>
                <a:cs typeface="Arial" panose="020B0604020202020204" pitchFamily="34" charset="0"/>
              </a:rPr>
              <a:t>Il peut être tenu responsable conjointement avec l’employeur en cas de discrimination </a:t>
            </a:r>
          </a:p>
          <a:p>
            <a:pPr marL="566737" lvl="2" indent="0" algn="just"/>
            <a:endParaRPr lang="fr-CA" sz="3000" b="1" i="1" dirty="0">
              <a:latin typeface="Helvetica" pitchFamily="2" charset="0"/>
              <a:cs typeface="Arial" panose="020B0604020202020204" pitchFamily="34" charset="0"/>
            </a:endParaRPr>
          </a:p>
          <a:p>
            <a:pPr marL="989013" lvl="5" algn="just"/>
            <a:r>
              <a:rPr lang="fr-CA" sz="3000" b="1" i="1" dirty="0">
                <a:latin typeface="Helvetica" pitchFamily="2" charset="0"/>
              </a:rPr>
              <a:t>Syndicat du transport de Montréal - CSN </a:t>
            </a:r>
            <a:r>
              <a:rPr lang="fr-CA" sz="3000" b="1" dirty="0">
                <a:latin typeface="Helvetica" pitchFamily="2" charset="0"/>
              </a:rPr>
              <a:t>c. </a:t>
            </a:r>
            <a:r>
              <a:rPr lang="fr-CA" sz="3000" b="1" i="1" dirty="0">
                <a:latin typeface="Helvetica" pitchFamily="2" charset="0"/>
              </a:rPr>
              <a:t>Commission des droits de la personne et des droits de la jeunesse, </a:t>
            </a:r>
            <a:r>
              <a:rPr lang="fr-CA" sz="3000" b="1" dirty="0">
                <a:latin typeface="Helvetica" pitchFamily="2" charset="0"/>
              </a:rPr>
              <a:t>(C.A. 2010-02-03) 2010 QCCA 165 :</a:t>
            </a:r>
          </a:p>
          <a:p>
            <a:pPr marL="2249488" lvl="5" algn="just"/>
            <a:endParaRPr lang="fr-CA" sz="1400" b="1" dirty="0">
              <a:latin typeface="Helvetica" pitchFamily="2" charset="0"/>
            </a:endParaRPr>
          </a:p>
          <a:p>
            <a:pPr marL="2249488" lvl="5" algn="just"/>
            <a:r>
              <a:rPr lang="fr-CA" sz="3000" i="1" dirty="0">
                <a:latin typeface="Helvetica" pitchFamily="2" charset="0"/>
              </a:rPr>
              <a:t>« […] les clauses discriminatoires n'étaient pas une priorité pour le syndicat et il n'a pas voulu négocier avec l'employeur. Il est donc solidairement responsable avec lui du paiement de dommages moraux en raison de sa participation à l'adoption d'une règle discriminatoire. »</a:t>
            </a:r>
            <a:endParaRPr lang="fr-CA" sz="3000" b="1" i="1" dirty="0">
              <a:latin typeface="Helvetica" pitchFamily="2" charset="0"/>
              <a:cs typeface="Arial" panose="020B0604020202020204" pitchFamily="34" charset="0"/>
            </a:endParaRPr>
          </a:p>
          <a:p>
            <a:pPr algn="just"/>
            <a:endParaRPr lang="fr-CA" sz="3200" i="1" dirty="0">
              <a:latin typeface="Helvetica" pitchFamily="2" charset="0"/>
            </a:endParaRPr>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26035994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25</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3B32837A-D4B2-2749-A23C-1DD66757D1BD}"/>
              </a:ext>
            </a:extLst>
          </p:cNvPr>
          <p:cNvSpPr txBox="1"/>
          <p:nvPr>
            <p:custDataLst>
              <p:tags r:id="rId4"/>
            </p:custDataLst>
          </p:nvPr>
        </p:nvSpPr>
        <p:spPr>
          <a:xfrm>
            <a:off x="1509715" y="3726387"/>
            <a:ext cx="20672952" cy="9366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Devoir syndical de juste représentation (suite)</a:t>
            </a:r>
          </a:p>
          <a:p>
            <a:pPr algn="just" fontAlgn="auto">
              <a:spcBef>
                <a:spcPts val="0"/>
              </a:spcBef>
              <a:spcAft>
                <a:spcPts val="0"/>
              </a:spcAft>
            </a:pPr>
            <a:endParaRPr lang="fr-CA" sz="3000" b="1" dirty="0">
              <a:latin typeface="Helvetica" pitchFamily="2" charset="0"/>
            </a:endParaRPr>
          </a:p>
          <a:p>
            <a:r>
              <a:rPr lang="fr-CA" sz="3000" b="1" dirty="0">
                <a:latin typeface="Helvetica" pitchFamily="2" charset="0"/>
                <a:cs typeface="Arial" panose="020B0604020202020204" pitchFamily="34" charset="0"/>
              </a:rPr>
              <a:t>La négligence grave :</a:t>
            </a:r>
          </a:p>
          <a:p>
            <a:endParaRPr lang="fr-CA" sz="3000" b="1" dirty="0">
              <a:latin typeface="Helvetica" pitchFamily="2" charset="0"/>
              <a:cs typeface="Arial" panose="020B0604020202020204" pitchFamily="34" charset="0"/>
            </a:endParaRPr>
          </a:p>
          <a:p>
            <a:pPr algn="just"/>
            <a:r>
              <a:rPr lang="fr-CA" sz="3000" dirty="0">
                <a:latin typeface="Helvetica" pitchFamily="2" charset="0"/>
              </a:rPr>
              <a:t>La négligence grave d’une association renvoie à une attitude marquée par l’erreur grossière ou la faute lourde commise par l’un de ses représentants dans le traitement d’un grief, par exemple : </a:t>
            </a:r>
          </a:p>
          <a:p>
            <a:pPr algn="just"/>
            <a:endParaRPr lang="fr-CA" sz="3000" dirty="0">
              <a:latin typeface="Helvetica" pitchFamily="2" charset="0"/>
            </a:endParaRPr>
          </a:p>
          <a:p>
            <a:pPr marL="571500" indent="-571500" algn="just">
              <a:buFont typeface="Arial" panose="020B0604020202020204" pitchFamily="34" charset="0"/>
              <a:buChar char="•"/>
            </a:pPr>
            <a:r>
              <a:rPr lang="fr-CA" sz="3000" dirty="0">
                <a:latin typeface="Helvetica" pitchFamily="2" charset="0"/>
              </a:rPr>
              <a:t>un oubli impardonnable; </a:t>
            </a:r>
          </a:p>
          <a:p>
            <a:pPr marL="571500" indent="-571500" algn="just">
              <a:buFont typeface="Arial" panose="020B0604020202020204" pitchFamily="34" charset="0"/>
              <a:buChar char="•"/>
            </a:pPr>
            <a:r>
              <a:rPr lang="fr-CA" sz="3000" dirty="0">
                <a:latin typeface="Helvetica" pitchFamily="2" charset="0"/>
              </a:rPr>
              <a:t>une méconnaissance inexcusable; </a:t>
            </a:r>
          </a:p>
          <a:p>
            <a:pPr marL="571500" indent="-571500" algn="just">
              <a:buFont typeface="Arial" panose="020B0604020202020204" pitchFamily="34" charset="0"/>
              <a:buChar char="•"/>
            </a:pPr>
            <a:r>
              <a:rPr lang="fr-CA" sz="3000" dirty="0">
                <a:latin typeface="Helvetica" pitchFamily="2" charset="0"/>
              </a:rPr>
              <a:t>un manque évident d’habileté; </a:t>
            </a:r>
          </a:p>
          <a:p>
            <a:pPr marL="571500" indent="-571500" algn="just">
              <a:buFont typeface="Arial" panose="020B0604020202020204" pitchFamily="34" charset="0"/>
              <a:buChar char="•"/>
            </a:pPr>
            <a:r>
              <a:rPr lang="fr-CA" sz="3000" dirty="0">
                <a:latin typeface="Helvetica" pitchFamily="2" charset="0"/>
              </a:rPr>
              <a:t>une insouciance ou une incapacité de prendre sérieusement et efficacement en main les intérêts des salariés qu’elle représente. </a:t>
            </a:r>
          </a:p>
          <a:p>
            <a:pPr marL="571500" indent="-571500" algn="just">
              <a:buFont typeface="Arial" panose="020B0604020202020204" pitchFamily="34" charset="0"/>
              <a:buChar char="•"/>
            </a:pPr>
            <a:endParaRPr lang="fr-CA" sz="3000" dirty="0">
              <a:latin typeface="Helvetica" pitchFamily="2" charset="0"/>
            </a:endParaRPr>
          </a:p>
          <a:p>
            <a:pPr algn="just"/>
            <a:r>
              <a:rPr lang="fr-CA" sz="3000" b="1" dirty="0">
                <a:latin typeface="Helvetica" pitchFamily="2" charset="0"/>
              </a:rPr>
              <a:t>ATTENTION ! </a:t>
            </a:r>
            <a:r>
              <a:rPr lang="fr-CA" sz="3000" dirty="0">
                <a:latin typeface="Helvetica" pitchFamily="2" charset="0"/>
              </a:rPr>
              <a:t>L’article 47.2 du </a:t>
            </a:r>
            <a:r>
              <a:rPr lang="fr-CA" sz="3000" i="1" dirty="0">
                <a:latin typeface="Helvetica" pitchFamily="2" charset="0"/>
              </a:rPr>
              <a:t>Code du travail </a:t>
            </a:r>
            <a:r>
              <a:rPr lang="fr-CA" sz="3000" dirty="0">
                <a:latin typeface="Helvetica" pitchFamily="2" charset="0"/>
              </a:rPr>
              <a:t>n’impose cependant pas une norme de perfection au syndicat. Les erreurs commises qui ne peuvent être qualifiées de fautes grossières ne consistent habituellement pas en de la négligence grave. Pour être jugé fautif, le comportement du syndicat doit représenter plus que de l’</a:t>
            </a:r>
            <a:r>
              <a:rPr lang="fr-CA" sz="3000" dirty="0" err="1">
                <a:latin typeface="Helvetica" pitchFamily="2" charset="0"/>
              </a:rPr>
              <a:t>incompétence</a:t>
            </a:r>
            <a:r>
              <a:rPr lang="fr-CA" sz="3000" dirty="0">
                <a:latin typeface="Helvetica" pitchFamily="2" charset="0"/>
              </a:rPr>
              <a:t> ou des erreurs excusables. </a:t>
            </a:r>
          </a:p>
          <a:p>
            <a:pPr algn="just"/>
            <a:endParaRPr lang="fr-CA" sz="3000" dirty="0">
              <a:latin typeface="Helvetica" pitchFamily="2" charset="0"/>
            </a:endParaRPr>
          </a:p>
          <a:p>
            <a:endParaRPr lang="fr-CA" sz="3200" dirty="0"/>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297726718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26</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972773D8-FA00-BD4D-BBF7-67156292EDD9}"/>
              </a:ext>
            </a:extLst>
          </p:cNvPr>
          <p:cNvSpPr txBox="1"/>
          <p:nvPr>
            <p:custDataLst>
              <p:tags r:id="rId4"/>
            </p:custDataLst>
          </p:nvPr>
        </p:nvSpPr>
        <p:spPr>
          <a:xfrm>
            <a:off x="1263972" y="3795554"/>
            <a:ext cx="20675278" cy="7950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Recours des salariés en cas de mauvaise représentation</a:t>
            </a:r>
          </a:p>
          <a:p>
            <a:pPr algn="just" fontAlgn="auto">
              <a:spcBef>
                <a:spcPts val="0"/>
              </a:spcBef>
              <a:spcAft>
                <a:spcPts val="0"/>
              </a:spcAft>
            </a:pPr>
            <a:endParaRPr lang="fr-CA" sz="3000" b="1" dirty="0">
              <a:latin typeface="Helvetica" pitchFamily="2" charset="0"/>
            </a:endParaRPr>
          </a:p>
          <a:p>
            <a:pPr algn="just" fontAlgn="auto">
              <a:spcBef>
                <a:spcPts val="0"/>
              </a:spcBef>
              <a:spcAft>
                <a:spcPts val="0"/>
              </a:spcAft>
            </a:pPr>
            <a:r>
              <a:rPr lang="fr-CA" sz="3000" dirty="0">
                <a:latin typeface="Helvetica" pitchFamily="2" charset="0"/>
              </a:rPr>
              <a:t>Plainte devant le Tribunal administratif du travail :</a:t>
            </a:r>
          </a:p>
          <a:p>
            <a:pPr algn="just" fontAlgn="auto">
              <a:spcBef>
                <a:spcPts val="0"/>
              </a:spcBef>
              <a:spcAft>
                <a:spcPts val="0"/>
              </a:spcAft>
            </a:pPr>
            <a:endParaRPr lang="fr-CA" sz="3000" dirty="0">
              <a:latin typeface="Helvetica" pitchFamily="2" charset="0"/>
            </a:endParaRPr>
          </a:p>
          <a:p>
            <a:pPr marL="1068388" indent="-133350" algn="just" fontAlgn="auto">
              <a:spcBef>
                <a:spcPts val="0"/>
              </a:spcBef>
              <a:spcAft>
                <a:spcPts val="0"/>
              </a:spcAft>
              <a:buFont typeface="Arial" panose="020B0604020202020204" pitchFamily="34" charset="0"/>
              <a:buChar char="•"/>
            </a:pPr>
            <a:r>
              <a:rPr lang="fr-CA" sz="3000" dirty="0">
                <a:latin typeface="Helvetica" pitchFamily="2" charset="0"/>
              </a:rPr>
              <a:t> Délai de six (6) mois de la connaissance de l’agissement (article 47.5 C.t.);</a:t>
            </a:r>
          </a:p>
          <a:p>
            <a:pPr marL="1068388" indent="-133350" algn="just" fontAlgn="auto">
              <a:spcBef>
                <a:spcPts val="0"/>
              </a:spcBef>
              <a:spcAft>
                <a:spcPts val="0"/>
              </a:spcAft>
            </a:pPr>
            <a:endParaRPr lang="fr-CA" sz="3000" dirty="0">
              <a:latin typeface="Helvetica" pitchFamily="2" charset="0"/>
            </a:endParaRPr>
          </a:p>
          <a:p>
            <a:pPr marL="1079500" indent="-144463" algn="just" fontAlgn="auto">
              <a:spcBef>
                <a:spcPts val="0"/>
              </a:spcBef>
              <a:spcAft>
                <a:spcPts val="0"/>
              </a:spcAft>
              <a:buFont typeface="Arial" panose="020B0604020202020204" pitchFamily="34" charset="0"/>
              <a:buChar char="•"/>
            </a:pPr>
            <a:r>
              <a:rPr lang="fr-CA" sz="3000" dirty="0">
                <a:latin typeface="Helvetica" pitchFamily="2" charset="0"/>
              </a:rPr>
              <a:t> Le Tribunal peut autoriser le salarié à soumettre son grief à l’arbitrage malgré la prescription (articles 47.5 et 47.6  C.t.);</a:t>
            </a:r>
          </a:p>
          <a:p>
            <a:pPr marL="1068388" indent="-133350" algn="just" fontAlgn="auto">
              <a:spcBef>
                <a:spcPts val="0"/>
              </a:spcBef>
              <a:spcAft>
                <a:spcPts val="0"/>
              </a:spcAft>
              <a:buFont typeface="Arial" panose="020B0604020202020204" pitchFamily="34" charset="0"/>
              <a:buChar char="•"/>
            </a:pPr>
            <a:endParaRPr lang="fr-CA" sz="3000" dirty="0">
              <a:latin typeface="Helvetica" pitchFamily="2" charset="0"/>
            </a:endParaRPr>
          </a:p>
          <a:p>
            <a:pPr marL="1068388" indent="-133350" algn="just" fontAlgn="auto">
              <a:spcBef>
                <a:spcPts val="0"/>
              </a:spcBef>
              <a:spcAft>
                <a:spcPts val="0"/>
              </a:spcAft>
              <a:buFont typeface="Arial" panose="020B0604020202020204" pitchFamily="34" charset="0"/>
              <a:buChar char="•"/>
            </a:pPr>
            <a:r>
              <a:rPr lang="fr-CA" sz="3000" dirty="0">
                <a:latin typeface="Helvetica" pitchFamily="2" charset="0"/>
              </a:rPr>
              <a:t> Le Tribunal peut ordonner au syndicat de rembourser les frais d’avocats encourus dans le cadre de sa plainte en 47.2 C.t.;</a:t>
            </a:r>
          </a:p>
          <a:p>
            <a:pPr marL="1068388" indent="-133350" algn="just" fontAlgn="auto">
              <a:spcBef>
                <a:spcPts val="0"/>
              </a:spcBef>
              <a:spcAft>
                <a:spcPts val="0"/>
              </a:spcAft>
              <a:buFont typeface="Arial" panose="020B0604020202020204" pitchFamily="34" charset="0"/>
              <a:buChar char="•"/>
            </a:pPr>
            <a:endParaRPr lang="fr-CA" sz="3000" dirty="0">
              <a:latin typeface="Helvetica" pitchFamily="2" charset="0"/>
            </a:endParaRPr>
          </a:p>
          <a:p>
            <a:pPr marL="1068388" indent="-133350" algn="just" fontAlgn="auto">
              <a:spcBef>
                <a:spcPts val="0"/>
              </a:spcBef>
              <a:spcAft>
                <a:spcPts val="0"/>
              </a:spcAft>
              <a:buFont typeface="Arial" panose="020B0604020202020204" pitchFamily="34" charset="0"/>
              <a:buChar char="•"/>
            </a:pPr>
            <a:r>
              <a:rPr lang="fr-CA" sz="3000" dirty="0">
                <a:latin typeface="Helvetica" pitchFamily="2" charset="0"/>
              </a:rPr>
              <a:t> Le Tribunal peut ordonner au syndicat de payer les frais d’un autre avocat que celui du syndicat lorsque la preuve démontre que le syndicat ne pourra représenter le membre adéquatement (généralement en présence de mauvaise foi ou de discrimination).</a:t>
            </a:r>
            <a:endParaRPr lang="fr-CA" sz="3200" dirty="0"/>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127169839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27</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8C63F807-2953-6142-82BD-D5881522A86A}"/>
              </a:ext>
            </a:extLst>
          </p:cNvPr>
          <p:cNvSpPr txBox="1"/>
          <p:nvPr>
            <p:custDataLst>
              <p:tags r:id="rId4"/>
            </p:custDataLst>
          </p:nvPr>
        </p:nvSpPr>
        <p:spPr>
          <a:xfrm>
            <a:off x="724079" y="3722524"/>
            <a:ext cx="19259228"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000" b="1" dirty="0">
                <a:latin typeface="Helvetica" pitchFamily="2" charset="0"/>
              </a:rPr>
              <a:t>Exemples de ce qui constitue une contravention au devoir de juste représentation</a:t>
            </a:r>
          </a:p>
          <a:p>
            <a:pPr algn="just" fontAlgn="auto">
              <a:spcBef>
                <a:spcPts val="0"/>
              </a:spcBef>
              <a:spcAft>
                <a:spcPts val="0"/>
              </a:spcAft>
            </a:pPr>
            <a:endParaRPr lang="fr-CA" sz="3000" b="1" dirty="0">
              <a:latin typeface="Helvetica" pitchFamily="2" charset="0"/>
            </a:endParaRPr>
          </a:p>
          <a:p>
            <a:pPr marL="868363" lvl="4" algn="just">
              <a:buFont typeface="Arial" panose="020B0604020202020204" pitchFamily="34" charset="0"/>
              <a:buChar char="•"/>
            </a:pPr>
            <a:r>
              <a:rPr lang="fr-CA" sz="3000" dirty="0">
                <a:latin typeface="Helvetica" pitchFamily="2" charset="0"/>
              </a:rPr>
              <a:t>Demande de grief et absence d’enquête sérieuse;</a:t>
            </a:r>
          </a:p>
          <a:p>
            <a:pPr marL="868363" lvl="4" algn="just">
              <a:buFont typeface="Arial" panose="020B0604020202020204" pitchFamily="34" charset="0"/>
              <a:buChar char="•"/>
            </a:pPr>
            <a:r>
              <a:rPr lang="fr-CA" sz="3000" dirty="0">
                <a:latin typeface="Helvetica" pitchFamily="2" charset="0"/>
              </a:rPr>
              <a:t>Plainte d’harcèlement psychologique et inaction du syndicat;</a:t>
            </a:r>
          </a:p>
          <a:p>
            <a:pPr marL="868363" lvl="4" algn="just">
              <a:buFont typeface="Arial" panose="020B0604020202020204" pitchFamily="34" charset="0"/>
              <a:buChar char="•"/>
            </a:pPr>
            <a:r>
              <a:rPr lang="fr-CA" sz="3000" dirty="0">
                <a:latin typeface="Helvetica" pitchFamily="2" charset="0"/>
              </a:rPr>
              <a:t>Omission de respecter la procédure de grief prévue dans la convention collective;</a:t>
            </a:r>
          </a:p>
          <a:p>
            <a:pPr marL="868363" lvl="4" algn="just">
              <a:buFont typeface="Arial" panose="020B0604020202020204" pitchFamily="34" charset="0"/>
              <a:buChar char="•"/>
            </a:pPr>
            <a:r>
              <a:rPr lang="fr-CA" sz="3000" dirty="0">
                <a:latin typeface="Helvetica" pitchFamily="2" charset="0"/>
              </a:rPr>
              <a:t>Conclusion d’une entente avec l’employeur qui viole les droits fondamentaux des salariés. </a:t>
            </a:r>
          </a:p>
          <a:p>
            <a:pPr marL="868363" lvl="4" indent="0" algn="just"/>
            <a:endParaRPr lang="fr-CA" sz="3000" dirty="0">
              <a:latin typeface="Helvetica" pitchFamily="2" charset="0"/>
            </a:endParaRPr>
          </a:p>
          <a:p>
            <a:pPr marL="868363" lvl="4" indent="0" algn="just"/>
            <a:endParaRPr lang="fr-CA" sz="3000" dirty="0">
              <a:latin typeface="Helvetica" pitchFamily="2" charset="0"/>
            </a:endParaRPr>
          </a:p>
          <a:p>
            <a:pPr lvl="4"/>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408204361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28</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8804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1.2 Obligations</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145F9DD-4BF5-EA4D-BAA6-A4510E739D44}"/>
              </a:ext>
            </a:extLst>
          </p:cNvPr>
          <p:cNvSpPr txBox="1"/>
          <p:nvPr>
            <p:custDataLst>
              <p:tags r:id="rId4"/>
            </p:custDataLst>
          </p:nvPr>
        </p:nvSpPr>
        <p:spPr>
          <a:xfrm>
            <a:off x="1030543" y="3429845"/>
            <a:ext cx="20908707" cy="9797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Exemples de ce qui ne constitue pas nécessairement une contravention au devoir de juste représentation</a:t>
            </a:r>
          </a:p>
          <a:p>
            <a:pPr marL="1068388" indent="-66675" algn="just" fontAlgn="auto">
              <a:spcBef>
                <a:spcPts val="0"/>
              </a:spcBef>
              <a:spcAft>
                <a:spcPts val="0"/>
              </a:spcAft>
            </a:pPr>
            <a:endParaRPr lang="fr-CA" sz="3000" dirty="0">
              <a:latin typeface="Helvetica" pitchFamily="2" charset="0"/>
            </a:endParaRPr>
          </a:p>
          <a:p>
            <a:pPr marL="1068388" indent="-66675" algn="just" fontAlgn="auto">
              <a:spcBef>
                <a:spcPts val="0"/>
              </a:spcBef>
              <a:spcAft>
                <a:spcPts val="0"/>
              </a:spcAft>
              <a:buFont typeface="Arial" panose="020B0604020202020204" pitchFamily="34" charset="0"/>
              <a:buChar char="•"/>
            </a:pPr>
            <a:r>
              <a:rPr lang="fr-CA" sz="3000" dirty="0">
                <a:latin typeface="Helvetica" pitchFamily="2" charset="0"/>
              </a:rPr>
              <a:t> Négocier une clause au bénéfice de la collectivité qui vient modifier les conditions de travail de certains individus.</a:t>
            </a:r>
          </a:p>
          <a:p>
            <a:pPr marL="1001713" algn="just" fontAlgn="auto">
              <a:spcBef>
                <a:spcPts val="0"/>
              </a:spcBef>
              <a:spcAft>
                <a:spcPts val="0"/>
              </a:spcAft>
            </a:pPr>
            <a:endParaRPr lang="fr-CA" sz="3000" dirty="0">
              <a:latin typeface="Helvetica" pitchFamily="2" charset="0"/>
            </a:endParaRPr>
          </a:p>
          <a:p>
            <a:pPr marL="1250950" algn="just" fontAlgn="auto">
              <a:spcBef>
                <a:spcPts val="0"/>
              </a:spcBef>
              <a:spcAft>
                <a:spcPts val="0"/>
              </a:spcAft>
            </a:pPr>
            <a:r>
              <a:rPr lang="fr-CA" sz="3000" b="1" dirty="0">
                <a:latin typeface="Helvetica" pitchFamily="2" charset="0"/>
              </a:rPr>
              <a:t>Attention ! </a:t>
            </a:r>
            <a:r>
              <a:rPr lang="fr-CA" sz="3000" dirty="0">
                <a:latin typeface="Helvetica" pitchFamily="2" charset="0"/>
              </a:rPr>
              <a:t>Le syndicat doit analyser l’importance de l’intérêt individuel versus l’intérêt collectif;</a:t>
            </a:r>
          </a:p>
          <a:p>
            <a:pPr marL="1068388" indent="-66675" algn="just" fontAlgn="auto">
              <a:spcBef>
                <a:spcPts val="0"/>
              </a:spcBef>
              <a:spcAft>
                <a:spcPts val="0"/>
              </a:spcAft>
            </a:pPr>
            <a:endParaRPr lang="fr-CA" sz="3000" dirty="0">
              <a:latin typeface="Helvetica" pitchFamily="2" charset="0"/>
            </a:endParaRPr>
          </a:p>
          <a:p>
            <a:pPr marL="1068388" indent="-66675" algn="just" fontAlgn="auto">
              <a:spcBef>
                <a:spcPts val="0"/>
              </a:spcBef>
              <a:spcAft>
                <a:spcPts val="0"/>
              </a:spcAft>
              <a:buFont typeface="Arial" panose="020B0604020202020204" pitchFamily="34" charset="0"/>
              <a:buChar char="•"/>
            </a:pPr>
            <a:r>
              <a:rPr lang="fr-CA" sz="3000" dirty="0">
                <a:latin typeface="Helvetica" pitchFamily="2" charset="0"/>
              </a:rPr>
              <a:t> Refus de porter un grief en arbitrage pour des motifs raisonnables (le salarié n’a pas un droit absolu à l’arbitrage).</a:t>
            </a:r>
          </a:p>
          <a:p>
            <a:pPr marL="1001713" algn="just" fontAlgn="auto">
              <a:spcBef>
                <a:spcPts val="0"/>
              </a:spcBef>
              <a:spcAft>
                <a:spcPts val="0"/>
              </a:spcAft>
            </a:pPr>
            <a:endParaRPr lang="fr-CA" sz="3000" dirty="0">
              <a:latin typeface="Helvetica" pitchFamily="2" charset="0"/>
            </a:endParaRPr>
          </a:p>
          <a:p>
            <a:pPr marL="1250950" algn="just" fontAlgn="auto">
              <a:spcBef>
                <a:spcPts val="0"/>
              </a:spcBef>
              <a:spcAft>
                <a:spcPts val="0"/>
              </a:spcAft>
            </a:pPr>
            <a:r>
              <a:rPr lang="fr-CA" sz="3000" b="1" dirty="0">
                <a:latin typeface="Helvetica" pitchFamily="2" charset="0"/>
              </a:rPr>
              <a:t>Attention ! </a:t>
            </a:r>
            <a:r>
              <a:rPr lang="fr-CA" sz="3000" dirty="0">
                <a:latin typeface="Helvetica" pitchFamily="2" charset="0"/>
              </a:rPr>
              <a:t>Le syndicat doit analyser les chances de succès du recours, l’importance du grief, les conséquences pour les salariés visés et, d’autre part, l’intérêt légitime du syndicat et de ses membres;</a:t>
            </a:r>
          </a:p>
          <a:p>
            <a:pPr marL="1068388" lvl="1" indent="-66675" algn="just" fontAlgn="auto">
              <a:spcBef>
                <a:spcPts val="0"/>
              </a:spcBef>
              <a:spcAft>
                <a:spcPts val="0"/>
              </a:spcAft>
            </a:pPr>
            <a:endParaRPr lang="fr-CA" sz="3000" dirty="0">
              <a:latin typeface="Helvetica" pitchFamily="2" charset="0"/>
            </a:endParaRPr>
          </a:p>
          <a:p>
            <a:pPr marL="1068388" indent="-66675" algn="just" fontAlgn="auto">
              <a:spcBef>
                <a:spcPts val="0"/>
              </a:spcBef>
              <a:spcAft>
                <a:spcPts val="0"/>
              </a:spcAft>
              <a:buFont typeface="Arial" panose="020B0604020202020204" pitchFamily="34" charset="0"/>
              <a:buChar char="•"/>
            </a:pPr>
            <a:r>
              <a:rPr lang="fr-CA" sz="3000" dirty="0">
                <a:latin typeface="Helvetica" pitchFamily="2" charset="0"/>
              </a:rPr>
              <a:t> Défaut de faire une enquête complète lorsque le salarié refuse de collaborer;</a:t>
            </a:r>
          </a:p>
          <a:p>
            <a:pPr marL="1068388" indent="-66675" algn="just" fontAlgn="auto">
              <a:spcBef>
                <a:spcPts val="0"/>
              </a:spcBef>
              <a:spcAft>
                <a:spcPts val="0"/>
              </a:spcAft>
              <a:buFont typeface="Arial" panose="020B0604020202020204" pitchFamily="34" charset="0"/>
              <a:buChar char="•"/>
            </a:pPr>
            <a:endParaRPr lang="fr-CA" sz="3000" dirty="0">
              <a:latin typeface="Helvetica" pitchFamily="2" charset="0"/>
            </a:endParaRPr>
          </a:p>
          <a:p>
            <a:pPr marL="1035050" algn="just" fontAlgn="auto">
              <a:spcBef>
                <a:spcPts val="0"/>
              </a:spcBef>
              <a:spcAft>
                <a:spcPts val="0"/>
              </a:spcAft>
              <a:buFont typeface="Arial" panose="020B0604020202020204" pitchFamily="34" charset="0"/>
              <a:buChar char="•"/>
            </a:pPr>
            <a:r>
              <a:rPr lang="fr-CA" sz="3000" dirty="0">
                <a:latin typeface="Helvetica" pitchFamily="2" charset="0"/>
              </a:rPr>
              <a:t> Traiter des griefs comme monnaie d’échange au cours de la négociation collective;</a:t>
            </a:r>
          </a:p>
          <a:p>
            <a:pPr marL="1168400" algn="just" fontAlgn="auto">
              <a:spcBef>
                <a:spcPts val="0"/>
              </a:spcBef>
              <a:spcAft>
                <a:spcPts val="0"/>
              </a:spcAft>
            </a:pPr>
            <a:endParaRPr lang="fr-CA" sz="3000" dirty="0">
              <a:latin typeface="Helvetica" pitchFamily="2" charset="0"/>
            </a:endParaRPr>
          </a:p>
          <a:p>
            <a:pPr marL="1250950" algn="just" fontAlgn="auto">
              <a:spcBef>
                <a:spcPts val="0"/>
              </a:spcBef>
              <a:spcAft>
                <a:spcPts val="0"/>
              </a:spcAft>
            </a:pPr>
            <a:r>
              <a:rPr lang="fr-CA" sz="3000" b="1" dirty="0">
                <a:latin typeface="Helvetica" pitchFamily="2" charset="0"/>
              </a:rPr>
              <a:t>Attention ! </a:t>
            </a:r>
            <a:r>
              <a:rPr lang="fr-CA" sz="3000" dirty="0">
                <a:latin typeface="Helvetica" pitchFamily="2" charset="0"/>
              </a:rPr>
              <a:t>Le syndicat doit analyser l’importance de l’intérêt individuel versus l’intérêt collectif.</a:t>
            </a:r>
          </a:p>
          <a:p>
            <a:pPr marL="768350"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68401393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29</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2.1 Le recours du syndicat</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4"/>
            </p:custDataLst>
          </p:nvPr>
        </p:nvSpPr>
        <p:spPr>
          <a:xfrm>
            <a:off x="1001884" y="2862507"/>
            <a:ext cx="21621579" cy="11644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Un grief est une mésentente relative à l’interprétation ou à l’application d’une convention collective </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Le syndicat peut déposer un grief afin de contester un agissement ou une omission de la part de l’employeur qui rend son comportement illégal. </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b="1" dirty="0">
                <a:latin typeface="Helvetica" pitchFamily="2" charset="0"/>
              </a:rPr>
              <a:t>Comment savoir si le comportement de l’employeur est légal ? </a:t>
            </a:r>
          </a:p>
          <a:p>
            <a:pPr marL="1168400" indent="234950" algn="just" fontAlgn="auto">
              <a:spcBef>
                <a:spcPts val="0"/>
              </a:spcBef>
              <a:spcAft>
                <a:spcPts val="0"/>
              </a:spcAft>
            </a:pPr>
            <a:endParaRPr lang="fr-CA" sz="3000" dirty="0">
              <a:latin typeface="Helvetica" pitchFamily="2" charset="0"/>
            </a:endParaRPr>
          </a:p>
          <a:p>
            <a:pPr marL="1682750" indent="-514350" algn="just" fontAlgn="auto">
              <a:spcBef>
                <a:spcPts val="0"/>
              </a:spcBef>
              <a:spcAft>
                <a:spcPts val="0"/>
              </a:spcAft>
            </a:pPr>
            <a:r>
              <a:rPr lang="fr-CA" sz="3000" b="1" dirty="0">
                <a:latin typeface="Helvetica" pitchFamily="2" charset="0"/>
              </a:rPr>
              <a:t>Principe de base : l’employeur a un droit de gérance.</a:t>
            </a:r>
          </a:p>
          <a:p>
            <a:pPr marL="1157288" indent="11113" algn="just" fontAlgn="auto">
              <a:spcBef>
                <a:spcPts val="0"/>
              </a:spcBef>
              <a:spcAft>
                <a:spcPts val="0"/>
              </a:spcAft>
            </a:pPr>
            <a:r>
              <a:rPr lang="fr-CA" sz="3000" dirty="0">
                <a:latin typeface="Helvetica" pitchFamily="2" charset="0"/>
              </a:rPr>
              <a:t>Article 6 de la </a:t>
            </a:r>
            <a:r>
              <a:rPr lang="fr-CA" sz="3000" i="1" dirty="0">
                <a:latin typeface="Helvetica" pitchFamily="2" charset="0"/>
              </a:rPr>
              <a:t>Charte des droits et libertés de la personne </a:t>
            </a:r>
            <a:r>
              <a:rPr lang="fr-CA" sz="3000" dirty="0">
                <a:latin typeface="Helvetica" pitchFamily="2" charset="0"/>
              </a:rPr>
              <a:t>: « </a:t>
            </a:r>
            <a:r>
              <a:rPr lang="fr-CA" sz="3000" i="1" dirty="0">
                <a:latin typeface="Helvetica" pitchFamily="2" charset="0"/>
              </a:rPr>
              <a:t>Toute personne a droit à la jouissance paisible et à la libre disposition de ses biens, </a:t>
            </a:r>
            <a:r>
              <a:rPr lang="fr-CA" sz="3000" i="1" u="sng" dirty="0">
                <a:latin typeface="Helvetica" pitchFamily="2" charset="0"/>
              </a:rPr>
              <a:t>sauf dans la mesure prévue par la loi</a:t>
            </a:r>
            <a:r>
              <a:rPr lang="fr-CA" sz="3000" i="1" dirty="0">
                <a:latin typeface="Helvetica" pitchFamily="2" charset="0"/>
              </a:rPr>
              <a:t>. </a:t>
            </a:r>
            <a:r>
              <a:rPr lang="fr-CA" sz="3000" dirty="0">
                <a:latin typeface="Helvetica" pitchFamily="2" charset="0"/>
              </a:rPr>
              <a:t>»</a:t>
            </a:r>
          </a:p>
          <a:p>
            <a:pPr marL="1682750" lvl="1" indent="-514350" algn="just" fontAlgn="auto">
              <a:spcBef>
                <a:spcPts val="0"/>
              </a:spcBef>
              <a:spcAft>
                <a:spcPts val="0"/>
              </a:spcAft>
            </a:pPr>
            <a:endParaRPr lang="fr-CA" sz="3000" dirty="0">
              <a:latin typeface="Helvetica" pitchFamily="2" charset="0"/>
            </a:endParaRPr>
          </a:p>
          <a:p>
            <a:pPr marL="1682750" lvl="1" indent="-514350" algn="just" fontAlgn="auto">
              <a:spcBef>
                <a:spcPts val="0"/>
              </a:spcBef>
              <a:spcAft>
                <a:spcPts val="0"/>
              </a:spcAft>
            </a:pPr>
            <a:r>
              <a:rPr lang="fr-CA" sz="3000" b="1" u="sng" dirty="0">
                <a:latin typeface="Helvetica" pitchFamily="2" charset="0"/>
              </a:rPr>
              <a:t>Limites au droit de gérance </a:t>
            </a:r>
          </a:p>
          <a:p>
            <a:pPr marL="1682750" lvl="1" indent="-514350" algn="just" fontAlgn="auto">
              <a:spcBef>
                <a:spcPts val="0"/>
              </a:spcBef>
              <a:spcAft>
                <a:spcPts val="0"/>
              </a:spcAft>
            </a:pPr>
            <a:endParaRPr lang="fr-CA" sz="3000" b="1" u="sng" dirty="0">
              <a:latin typeface="Helvetica" pitchFamily="2" charset="0"/>
            </a:endParaRPr>
          </a:p>
          <a:p>
            <a:pPr marL="1682750" lvl="3" indent="-514350" algn="just" fontAlgn="auto">
              <a:spcBef>
                <a:spcPts val="0"/>
              </a:spcBef>
              <a:spcAft>
                <a:spcPts val="0"/>
              </a:spcAft>
              <a:buFont typeface="Arial" panose="020B0604020202020204" pitchFamily="34" charset="0"/>
              <a:buChar char="•"/>
            </a:pPr>
            <a:r>
              <a:rPr lang="fr-CA" sz="3000" dirty="0">
                <a:latin typeface="Helvetica" pitchFamily="2" charset="0"/>
              </a:rPr>
              <a:t>Les dispositions de la convention collective;</a:t>
            </a:r>
          </a:p>
          <a:p>
            <a:pPr marL="1682750" lvl="3" indent="-514350" algn="just" fontAlgn="auto">
              <a:spcBef>
                <a:spcPts val="0"/>
              </a:spcBef>
              <a:spcAft>
                <a:spcPts val="0"/>
              </a:spcAft>
              <a:buFont typeface="Arial" panose="020B0604020202020204" pitchFamily="34" charset="0"/>
              <a:buChar char="•"/>
            </a:pPr>
            <a:r>
              <a:rPr lang="fr-CA" sz="3000" dirty="0">
                <a:latin typeface="Helvetica" pitchFamily="2" charset="0"/>
              </a:rPr>
              <a:t>Les lois d’ordre public et les droits fondamentaux;</a:t>
            </a:r>
          </a:p>
          <a:p>
            <a:pPr marL="1682750" lvl="3" indent="-514350" algn="just" fontAlgn="auto">
              <a:spcBef>
                <a:spcPts val="0"/>
              </a:spcBef>
              <a:spcAft>
                <a:spcPts val="0"/>
              </a:spcAft>
              <a:buFont typeface="Arial" panose="020B0604020202020204" pitchFamily="34" charset="0"/>
              <a:buChar char="•"/>
            </a:pPr>
            <a:r>
              <a:rPr lang="fr-CA" sz="3000" dirty="0">
                <a:latin typeface="Helvetica" pitchFamily="2" charset="0"/>
              </a:rPr>
              <a:t>L’abus du droit de gérance, articles 6 et 7 du </a:t>
            </a:r>
            <a:r>
              <a:rPr lang="fr-CA" sz="3000" i="1" dirty="0">
                <a:latin typeface="Helvetica" pitchFamily="2" charset="0"/>
              </a:rPr>
              <a:t>Code civil du Québec </a:t>
            </a:r>
            <a:r>
              <a:rPr lang="fr-CA" sz="3000" dirty="0">
                <a:latin typeface="Helvetica" pitchFamily="2" charset="0"/>
              </a:rPr>
              <a:t>(article 3.01 de la convention collective);</a:t>
            </a:r>
            <a:endParaRPr lang="fr-CA" sz="3000" i="1" dirty="0">
              <a:latin typeface="Helvetica" pitchFamily="2" charset="0"/>
            </a:endParaRPr>
          </a:p>
          <a:p>
            <a:pPr marL="1682750" lvl="3" indent="-514350" algn="just" fontAlgn="auto">
              <a:spcBef>
                <a:spcPts val="0"/>
              </a:spcBef>
              <a:spcAft>
                <a:spcPts val="0"/>
              </a:spcAft>
              <a:buFont typeface="Arial" panose="020B0604020202020204" pitchFamily="34" charset="0"/>
              <a:buChar char="•"/>
            </a:pPr>
            <a:r>
              <a:rPr lang="fr-CA" sz="3000" dirty="0">
                <a:latin typeface="Helvetica" pitchFamily="2" charset="0"/>
              </a:rPr>
              <a:t>L’estoppel et les pratiques passées.</a:t>
            </a:r>
          </a:p>
          <a:p>
            <a:pPr marL="1168400" lvl="3" indent="0" algn="just" fontAlgn="auto">
              <a:spcBef>
                <a:spcPts val="0"/>
              </a:spcBef>
              <a:spcAft>
                <a:spcPts val="0"/>
              </a:spcAft>
            </a:pPr>
            <a:endParaRPr lang="fr-CA" sz="3000" dirty="0">
              <a:latin typeface="Helvetica" pitchFamily="2" charset="0"/>
            </a:endParaRPr>
          </a:p>
          <a:p>
            <a:pPr marL="590550" lvl="2" indent="-457200" algn="just" fontAlgn="auto">
              <a:spcBef>
                <a:spcPts val="0"/>
              </a:spcBef>
              <a:spcAft>
                <a:spcPts val="0"/>
              </a:spcAft>
              <a:buFont typeface="Arial" panose="020B0604020202020204" pitchFamily="34" charset="0"/>
              <a:buChar char="•"/>
            </a:pPr>
            <a:r>
              <a:rPr lang="fr-CA" sz="3000" b="1" dirty="0">
                <a:latin typeface="Helvetica" pitchFamily="2" charset="0"/>
              </a:rPr>
              <a:t>Est-ce que le syndicat doit déposer un grief à chaque fois qu’il y a une contravention à la convention collective ?</a:t>
            </a:r>
            <a:endParaRPr lang="fr-CA" sz="3000" dirty="0">
              <a:latin typeface="Helvetica" pitchFamily="2" charset="0"/>
            </a:endParaRPr>
          </a:p>
          <a:p>
            <a:pPr marL="1101725" lvl="4" indent="0" algn="just"/>
            <a:endParaRPr lang="fr-CA" sz="3000" dirty="0">
              <a:latin typeface="Helvetica" pitchFamily="2" charset="0"/>
            </a:endParaRPr>
          </a:p>
          <a:p>
            <a:pPr marL="1101725" lvl="4" indent="0" algn="just"/>
            <a:r>
              <a:rPr lang="fr-CA" sz="3000" dirty="0">
                <a:latin typeface="Helvetica" pitchFamily="2" charset="0"/>
              </a:rPr>
              <a:t>De manière générale oui, le tout afin d’éviter les « </a:t>
            </a:r>
            <a:r>
              <a:rPr lang="fr-CA" sz="3000" i="1" dirty="0">
                <a:latin typeface="Helvetica" pitchFamily="2" charset="0"/>
              </a:rPr>
              <a:t>pratiques passées </a:t>
            </a:r>
            <a:r>
              <a:rPr lang="fr-CA" sz="3000" dirty="0">
                <a:latin typeface="Helvetica" pitchFamily="2" charset="0"/>
              </a:rPr>
              <a:t>».</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Tree>
    <p:extLst>
      <p:ext uri="{BB962C8B-B14F-4D97-AF65-F5344CB8AC3E}">
        <p14:creationId xmlns:p14="http://schemas.microsoft.com/office/powerpoint/2010/main" val="16127078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 name="left…">
            <a:extLst>
              <a:ext uri="{FF2B5EF4-FFF2-40B4-BE49-F238E27FC236}">
                <a16:creationId xmlns:a16="http://schemas.microsoft.com/office/drawing/2014/main" id="{96E3175A-E534-4F8B-AAA2-6ECE22CD354B}"/>
              </a:ext>
            </a:extLst>
          </p:cNvPr>
          <p:cNvSpPr txBox="1">
            <a:spLocks noGrp="1"/>
          </p:cNvSpPr>
          <p:nvPr>
            <p:ph type="title"/>
            <p:custDataLst>
              <p:tags r:id="rId1"/>
            </p:custDataLst>
          </p:nvPr>
        </p:nvSpPr>
        <p:spPr>
          <a:xfrm>
            <a:off x="11226667" y="-539749"/>
            <a:ext cx="13015913" cy="5829300"/>
          </a:xfrm>
        </p:spPr>
        <p:txBody>
          <a:bodyPr/>
          <a:lstStyle/>
          <a:p>
            <a:pPr algn="ctr" eaLnBrk="1" fontAlgn="auto" hangingPunct="1">
              <a:lnSpc>
                <a:spcPct val="100000"/>
              </a:lnSpc>
              <a:spcBef>
                <a:spcPts val="0"/>
              </a:spcBef>
              <a:spcAft>
                <a:spcPts val="0"/>
              </a:spcAft>
              <a:defRPr/>
            </a:pPr>
            <a:r>
              <a:rPr lang="fr-CA" sz="8000" b="1" dirty="0">
                <a:solidFill>
                  <a:srgbClr val="6DA52D"/>
                </a:solidFill>
                <a:latin typeface="Helvetica" pitchFamily="2" charset="0"/>
                <a:sym typeface="Helvetica"/>
              </a:rPr>
              <a:t>TABLE DES MATIÈRES</a:t>
            </a:r>
            <a:endParaRPr sz="8000" b="1" dirty="0">
              <a:solidFill>
                <a:srgbClr val="6DA52D"/>
              </a:solidFill>
              <a:latin typeface="Helvetica" pitchFamily="2" charset="0"/>
              <a:sym typeface="Helvetica"/>
            </a:endParaRPr>
          </a:p>
        </p:txBody>
      </p:sp>
      <p:sp>
        <p:nvSpPr>
          <p:cNvPr id="41989" name="Etiam rhoncus. Fusce fermentum odio nec arcu. Etiam feugiat lorem non metus. Fusce risus nisl, viverra et, tempor et, pretium in, sapien. Praesent congue erat at massa.…">
            <a:extLst>
              <a:ext uri="{FF2B5EF4-FFF2-40B4-BE49-F238E27FC236}">
                <a16:creationId xmlns:a16="http://schemas.microsoft.com/office/drawing/2014/main" id="{446BF298-4E30-4B8A-B8AB-309785D5B602}"/>
              </a:ext>
            </a:extLst>
          </p:cNvPr>
          <p:cNvSpPr txBox="1">
            <a:spLocks noGrp="1" noChangeArrowheads="1"/>
          </p:cNvSpPr>
          <p:nvPr>
            <p:ph type="body" sz="quarter" idx="1"/>
            <p:custDataLst>
              <p:tags r:id="rId2"/>
            </p:custDataLst>
          </p:nvPr>
        </p:nvSpPr>
        <p:spPr>
          <a:xfrm>
            <a:off x="11747511" y="3305819"/>
            <a:ext cx="13411201" cy="8921749"/>
          </a:xfrm>
        </p:spPr>
        <p:txBody>
          <a:bodyPr/>
          <a:lstStyle/>
          <a:p>
            <a:pPr marL="914400" indent="-914400" eaLnBrk="1" hangingPunct="1">
              <a:lnSpc>
                <a:spcPct val="100000"/>
              </a:lnSpc>
              <a:spcBef>
                <a:spcPts val="0"/>
              </a:spcBef>
              <a:spcAft>
                <a:spcPts val="1200"/>
              </a:spcAft>
              <a:buAutoNum type="arabicPeriod"/>
            </a:pPr>
            <a:r>
              <a:rPr lang="fr-FR" altLang="fr-FR" sz="4000" dirty="0">
                <a:latin typeface="Helvetica" pitchFamily="2" charset="0"/>
              </a:rPr>
              <a:t>Rôle et obligations d’un représentant syndical (p. 5)</a:t>
            </a:r>
          </a:p>
          <a:p>
            <a:pPr marL="0" indent="0" eaLnBrk="1" hangingPunct="1">
              <a:lnSpc>
                <a:spcPct val="100000"/>
              </a:lnSpc>
              <a:spcBef>
                <a:spcPts val="0"/>
              </a:spcBef>
              <a:spcAft>
                <a:spcPts val="1200"/>
              </a:spcAft>
              <a:buNone/>
            </a:pPr>
            <a:r>
              <a:rPr lang="fr-FR" altLang="fr-FR" sz="5000" dirty="0">
                <a:latin typeface="Helvetica" pitchFamily="2" charset="0"/>
              </a:rPr>
              <a:t>	</a:t>
            </a:r>
            <a:r>
              <a:rPr lang="fr-FR" altLang="fr-FR" sz="3600" dirty="0">
                <a:latin typeface="Helvetica" pitchFamily="2" charset="0"/>
              </a:rPr>
              <a:t>1.1 Pouvoir exclusif de représentation (p. 6)</a:t>
            </a:r>
          </a:p>
          <a:p>
            <a:pPr marL="0" indent="0" eaLnBrk="1" hangingPunct="1">
              <a:lnSpc>
                <a:spcPct val="100000"/>
              </a:lnSpc>
              <a:spcBef>
                <a:spcPts val="0"/>
              </a:spcBef>
              <a:spcAft>
                <a:spcPts val="1200"/>
              </a:spcAft>
              <a:buNone/>
              <a:tabLst>
                <a:tab pos="2876550" algn="l"/>
              </a:tabLst>
            </a:pPr>
            <a:r>
              <a:rPr lang="fr-FR" altLang="fr-FR" sz="4000" dirty="0">
                <a:latin typeface="Helvetica" pitchFamily="2" charset="0"/>
              </a:rPr>
              <a:t>	</a:t>
            </a:r>
            <a:r>
              <a:rPr lang="fr-FR" altLang="fr-FR" sz="3200" dirty="0">
                <a:latin typeface="Helvetica" pitchFamily="2" charset="0"/>
              </a:rPr>
              <a:t>1.1.1 Particularité du milieu policier (p. 16)</a:t>
            </a:r>
          </a:p>
          <a:p>
            <a:pPr marL="0" indent="0" eaLnBrk="1" hangingPunct="1">
              <a:spcBef>
                <a:spcPts val="0"/>
              </a:spcBef>
              <a:spcAft>
                <a:spcPts val="1200"/>
              </a:spcAft>
              <a:buNone/>
              <a:tabLst>
                <a:tab pos="1790700" algn="l"/>
                <a:tab pos="2876550" algn="l"/>
              </a:tabLst>
            </a:pPr>
            <a:r>
              <a:rPr lang="fr-FR" altLang="fr-FR" sz="4000" dirty="0">
                <a:latin typeface="Helvetica" pitchFamily="2" charset="0"/>
              </a:rPr>
              <a:t>	</a:t>
            </a:r>
            <a:r>
              <a:rPr lang="fr-FR" altLang="fr-FR" sz="3600" dirty="0">
                <a:latin typeface="Helvetica" pitchFamily="2" charset="0"/>
              </a:rPr>
              <a:t>1.2 Obligations (p. 19)</a:t>
            </a:r>
          </a:p>
          <a:p>
            <a:pPr marL="0" indent="0" eaLnBrk="1" hangingPunct="1">
              <a:spcBef>
                <a:spcPts val="0"/>
              </a:spcBef>
              <a:spcAft>
                <a:spcPts val="1200"/>
              </a:spcAft>
              <a:buNone/>
              <a:tabLst>
                <a:tab pos="1790700" algn="l"/>
                <a:tab pos="2876550" algn="l"/>
              </a:tabLst>
            </a:pPr>
            <a:endParaRPr lang="fr-FR" altLang="fr-FR" sz="800" dirty="0">
              <a:latin typeface="Helvetica" pitchFamily="2" charset="0"/>
            </a:endParaRPr>
          </a:p>
          <a:p>
            <a:pPr marL="914400" indent="-914400" eaLnBrk="1" hangingPunct="1">
              <a:spcBef>
                <a:spcPts val="0"/>
              </a:spcBef>
              <a:spcAft>
                <a:spcPts val="1200"/>
              </a:spcAft>
              <a:buAutoNum type="arabicPeriod" startAt="2"/>
            </a:pPr>
            <a:r>
              <a:rPr lang="fr-FR" altLang="fr-FR" sz="4000" dirty="0">
                <a:latin typeface="Helvetica" pitchFamily="2" charset="0"/>
              </a:rPr>
              <a:t>Griefs (p. 29)</a:t>
            </a:r>
          </a:p>
          <a:p>
            <a:pPr marL="0" indent="0" eaLnBrk="1" hangingPunct="1">
              <a:spcBef>
                <a:spcPts val="0"/>
              </a:spcBef>
              <a:spcAft>
                <a:spcPts val="1200"/>
              </a:spcAft>
              <a:buNone/>
            </a:pPr>
            <a:r>
              <a:rPr lang="fr-FR" altLang="fr-FR" sz="5000" dirty="0">
                <a:latin typeface="Helvetica" pitchFamily="2" charset="0"/>
              </a:rPr>
              <a:t>	</a:t>
            </a:r>
            <a:r>
              <a:rPr lang="fr-FR" altLang="fr-FR" sz="3600" dirty="0">
                <a:latin typeface="Helvetica" pitchFamily="2" charset="0"/>
              </a:rPr>
              <a:t>2.1 Le recours du syndicat (p. 29)</a:t>
            </a:r>
          </a:p>
          <a:p>
            <a:pPr marL="0" indent="0" eaLnBrk="1" hangingPunct="1">
              <a:spcBef>
                <a:spcPts val="0"/>
              </a:spcBef>
              <a:spcAft>
                <a:spcPts val="1200"/>
              </a:spcAft>
              <a:buNone/>
            </a:pPr>
            <a:r>
              <a:rPr lang="fr-FR" altLang="fr-FR" sz="3600" dirty="0">
                <a:latin typeface="Helvetica" pitchFamily="2" charset="0"/>
              </a:rPr>
              <a:t>	2.2 Le cheminement d’un grief (p. 30)</a:t>
            </a:r>
          </a:p>
          <a:p>
            <a:pPr marL="0" indent="0" eaLnBrk="1" hangingPunct="1">
              <a:spcBef>
                <a:spcPts val="0"/>
              </a:spcBef>
              <a:spcAft>
                <a:spcPts val="1200"/>
              </a:spcAft>
              <a:buNone/>
            </a:pPr>
            <a:r>
              <a:rPr lang="fr-FR" altLang="fr-FR" sz="3600" dirty="0">
                <a:latin typeface="Helvetica" pitchFamily="2" charset="0"/>
              </a:rPr>
              <a:t>	2.3 Les enquêtes de griefs (p. 32)</a:t>
            </a:r>
          </a:p>
          <a:p>
            <a:pPr marL="0" indent="0" eaLnBrk="1" hangingPunct="1">
              <a:spcBef>
                <a:spcPts val="0"/>
              </a:spcBef>
              <a:spcAft>
                <a:spcPts val="1200"/>
              </a:spcAft>
              <a:buNone/>
            </a:pPr>
            <a:r>
              <a:rPr lang="fr-FR" altLang="fr-FR" sz="3600" dirty="0">
                <a:latin typeface="Helvetica" pitchFamily="2" charset="0"/>
              </a:rPr>
              <a:t>	2.4 Les auditions de griefs (p. 40)</a:t>
            </a:r>
          </a:p>
          <a:p>
            <a:pPr marL="0" indent="0" eaLnBrk="1" hangingPunct="1">
              <a:spcBef>
                <a:spcPts val="0"/>
              </a:spcBef>
              <a:spcAft>
                <a:spcPts val="1200"/>
              </a:spcAft>
              <a:buNone/>
            </a:pPr>
            <a:r>
              <a:rPr lang="fr-FR" altLang="fr-FR" sz="3600" dirty="0">
                <a:latin typeface="Helvetica" pitchFamily="2" charset="0"/>
              </a:rPr>
              <a:t>	2.5 Les règlements des griefs (p. 41)</a:t>
            </a:r>
          </a:p>
          <a:p>
            <a:pPr marL="0" indent="0" eaLnBrk="1" hangingPunct="1">
              <a:buNone/>
            </a:pPr>
            <a:endParaRPr lang="fr-FR" altLang="fr-FR" dirty="0"/>
          </a:p>
        </p:txBody>
      </p:sp>
      <p:sp>
        <p:nvSpPr>
          <p:cNvPr id="7" name="Slide Number">
            <a:extLst>
              <a:ext uri="{FF2B5EF4-FFF2-40B4-BE49-F238E27FC236}">
                <a16:creationId xmlns:a16="http://schemas.microsoft.com/office/drawing/2014/main" id="{2E7CA97F-1FB4-CE45-8F1A-F14F0EB9B49B}"/>
              </a:ext>
            </a:extLst>
          </p:cNvPr>
          <p:cNvSpPr txBox="1">
            <a:spLocks noChangeArrowheads="1"/>
          </p:cNvSpPr>
          <p:nvPr>
            <p:custDataLst>
              <p:tags r:id="rId3"/>
            </p:custDataLst>
          </p:nvPr>
        </p:nvSpPr>
        <p:spPr>
          <a:xfrm>
            <a:off x="23614061" y="12711436"/>
            <a:ext cx="396875" cy="711200"/>
          </a:xfrm>
          <a:prstGeom prst="rect">
            <a:avLst/>
          </a:prstGeom>
          <a:noFill/>
        </p:spPr>
        <p:txBody>
          <a:bodyPr/>
          <a:lstStyle>
            <a:defPPr>
              <a:defRPr lang="fr-FR"/>
            </a:defPPr>
            <a:lvl1pPr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1pPr>
            <a:lvl2pPr indent="2286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2pPr>
            <a:lvl3pPr indent="4572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3pPr>
            <a:lvl4pPr indent="6858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4pPr>
            <a:lvl5pPr indent="9144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5pPr>
            <a:lvl6pPr marL="2286000" algn="l" defTabSz="914400" rtl="0" eaLnBrk="1" latinLnBrk="0" hangingPunct="1">
              <a:defRPr sz="4400" kern="1200">
                <a:solidFill>
                  <a:srgbClr val="000000"/>
                </a:solidFill>
                <a:latin typeface="Helvetica Light"/>
                <a:ea typeface="Helvetica Light"/>
                <a:cs typeface="Helvetica Light"/>
                <a:sym typeface="Helvetica Light"/>
              </a:defRPr>
            </a:lvl6pPr>
            <a:lvl7pPr marL="2743200" algn="l" defTabSz="914400" rtl="0" eaLnBrk="1" latinLnBrk="0" hangingPunct="1">
              <a:defRPr sz="4400" kern="1200">
                <a:solidFill>
                  <a:srgbClr val="000000"/>
                </a:solidFill>
                <a:latin typeface="Helvetica Light"/>
                <a:ea typeface="Helvetica Light"/>
                <a:cs typeface="Helvetica Light"/>
                <a:sym typeface="Helvetica Light"/>
              </a:defRPr>
            </a:lvl7pPr>
            <a:lvl8pPr marL="3200400" algn="l" defTabSz="914400" rtl="0" eaLnBrk="1" latinLnBrk="0" hangingPunct="1">
              <a:defRPr sz="4400" kern="1200">
                <a:solidFill>
                  <a:srgbClr val="000000"/>
                </a:solidFill>
                <a:latin typeface="Helvetica Light"/>
                <a:ea typeface="Helvetica Light"/>
                <a:cs typeface="Helvetica Light"/>
                <a:sym typeface="Helvetica Light"/>
              </a:defRPr>
            </a:lvl8pPr>
            <a:lvl9pPr marL="3657600" algn="l" defTabSz="914400" rtl="0" eaLnBrk="1" latinLnBrk="0" hangingPunct="1">
              <a:defRPr sz="4400" kern="1200">
                <a:solidFill>
                  <a:srgbClr val="000000"/>
                </a:solidFill>
                <a:latin typeface="Helvetica Light"/>
                <a:ea typeface="Helvetica Light"/>
                <a:cs typeface="Helvetica Light"/>
                <a:sym typeface="Helvetica Light"/>
              </a:defRPr>
            </a:lvl9pPr>
          </a:lstStyle>
          <a:p>
            <a:fld id="{99ECEAF9-2139-4BBA-9C3E-D09FE16B2BC1}" type="slidenum">
              <a:rPr lang="fr-FR" altLang="fr-FR" smtClean="0"/>
              <a:pPr/>
              <a:t>3</a:t>
            </a:fld>
            <a:endParaRPr lang="fr-FR" altLang="fr-FR" dirty="0"/>
          </a:p>
        </p:txBody>
      </p:sp>
      <p:pic>
        <p:nvPicPr>
          <p:cNvPr id="6" name="Image 5">
            <a:extLst>
              <a:ext uri="{FF2B5EF4-FFF2-40B4-BE49-F238E27FC236}">
                <a16:creationId xmlns:a16="http://schemas.microsoft.com/office/drawing/2014/main" id="{964AE5BF-8ACD-B247-B03C-A6277C5607B3}"/>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0" y="13855"/>
            <a:ext cx="11226667" cy="8689309"/>
          </a:xfrm>
          <a:prstGeom prst="rect">
            <a:avLst/>
          </a:prstGeom>
        </p:spPr>
      </p:pic>
    </p:spTree>
    <p:extLst>
      <p:ext uri="{BB962C8B-B14F-4D97-AF65-F5344CB8AC3E}">
        <p14:creationId xmlns:p14="http://schemas.microsoft.com/office/powerpoint/2010/main" val="327773140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Slide Number">
            <a:extLst>
              <a:ext uri="{FF2B5EF4-FFF2-40B4-BE49-F238E27FC236}">
                <a16:creationId xmlns:a16="http://schemas.microsoft.com/office/drawing/2014/main" id="{936105C6-00AE-4BAF-8EC9-DBE560FB7AB3}"/>
              </a:ext>
            </a:extLst>
          </p:cNvPr>
          <p:cNvSpPr>
            <a:spLocks noGrp="1" noChangeArrowheads="1"/>
          </p:cNvSpPr>
          <p:nvPr>
            <p:ph type="sldNum" sz="quarter" idx="22"/>
            <p:custDataLst>
              <p:tags r:id="rId1"/>
            </p:custDataLst>
          </p:nvPr>
        </p:nvSpPr>
        <p:spPr>
          <a:noFill/>
        </p:spPr>
        <p:txBody>
          <a:bodyPr/>
          <a:lstStyle/>
          <a:p>
            <a:fld id="{8065F9AC-33ED-4C9B-A5EF-5208CF6856DB}" type="slidenum">
              <a:rPr lang="fr-FR" altLang="fr-FR"/>
              <a:pPr/>
              <a:t>30</a:t>
            </a:fld>
            <a:endParaRPr lang="fr-FR" altLang="fr-FR"/>
          </a:p>
        </p:txBody>
      </p:sp>
      <p:sp>
        <p:nvSpPr>
          <p:cNvPr id="49158" name="Minimalistic Design">
            <a:extLst>
              <a:ext uri="{FF2B5EF4-FFF2-40B4-BE49-F238E27FC236}">
                <a16:creationId xmlns:a16="http://schemas.microsoft.com/office/drawing/2014/main" id="{37D41FB1-C3C9-4AF7-914C-58E2B425B415}"/>
              </a:ext>
            </a:extLst>
          </p:cNvPr>
          <p:cNvSpPr txBox="1">
            <a:spLocks noGrp="1" noChangeArrowheads="1"/>
          </p:cNvSpPr>
          <p:nvPr>
            <p:ph type="body" idx="15"/>
            <p:custDataLst>
              <p:tags r:id="rId2"/>
            </p:custDataLst>
          </p:nvPr>
        </p:nvSpPr>
        <p:spPr>
          <a:xfrm>
            <a:off x="1758950" y="9221788"/>
            <a:ext cx="5716588" cy="954087"/>
          </a:xfrm>
        </p:spPr>
        <p:txBody>
          <a:bodyPr/>
          <a:lstStyle/>
          <a:p>
            <a:pPr eaLnBrk="1" hangingPunct="1"/>
            <a:r>
              <a:rPr lang="fr-FR" altLang="fr-FR" dirty="0"/>
              <a:t>Évènement ou connaissance de l’évènement</a:t>
            </a:r>
          </a:p>
        </p:txBody>
      </p:sp>
      <p:sp>
        <p:nvSpPr>
          <p:cNvPr id="49159" name="Pixel Perfect">
            <a:extLst>
              <a:ext uri="{FF2B5EF4-FFF2-40B4-BE49-F238E27FC236}">
                <a16:creationId xmlns:a16="http://schemas.microsoft.com/office/drawing/2014/main" id="{5F9E1581-0581-4E44-8624-DD732AAC818C}"/>
              </a:ext>
            </a:extLst>
          </p:cNvPr>
          <p:cNvSpPr txBox="1">
            <a:spLocks noGrp="1" noChangeArrowheads="1"/>
          </p:cNvSpPr>
          <p:nvPr>
            <p:ph type="body" idx="16"/>
            <p:custDataLst>
              <p:tags r:id="rId3"/>
            </p:custDataLst>
          </p:nvPr>
        </p:nvSpPr>
        <p:spPr>
          <a:xfrm>
            <a:off x="16908461" y="8994003"/>
            <a:ext cx="5716587" cy="954087"/>
          </a:xfrm>
        </p:spPr>
        <p:txBody>
          <a:bodyPr/>
          <a:lstStyle/>
          <a:p>
            <a:pPr eaLnBrk="1" hangingPunct="1"/>
            <a:r>
              <a:rPr lang="fr-FR" altLang="fr-FR" dirty="0"/>
              <a:t>Référence à l’arbitrage</a:t>
            </a:r>
          </a:p>
        </p:txBody>
      </p:sp>
      <p:sp>
        <p:nvSpPr>
          <p:cNvPr id="49160" name="Really useful slides">
            <a:extLst>
              <a:ext uri="{FF2B5EF4-FFF2-40B4-BE49-F238E27FC236}">
                <a16:creationId xmlns:a16="http://schemas.microsoft.com/office/drawing/2014/main" id="{9EB1CB3D-86A8-4E81-9C64-33529247D7F5}"/>
              </a:ext>
            </a:extLst>
          </p:cNvPr>
          <p:cNvSpPr txBox="1">
            <a:spLocks noGrp="1" noChangeArrowheads="1"/>
          </p:cNvSpPr>
          <p:nvPr>
            <p:ph type="body" idx="17"/>
            <p:custDataLst>
              <p:tags r:id="rId4"/>
            </p:custDataLst>
          </p:nvPr>
        </p:nvSpPr>
        <p:spPr>
          <a:xfrm>
            <a:off x="9334500" y="9221788"/>
            <a:ext cx="5715000" cy="954087"/>
          </a:xfrm>
        </p:spPr>
        <p:txBody>
          <a:bodyPr/>
          <a:lstStyle/>
          <a:p>
            <a:pPr eaLnBrk="1" hangingPunct="1"/>
            <a:r>
              <a:rPr lang="fr-FR" altLang="fr-FR" dirty="0"/>
              <a:t>Dépôt du grief</a:t>
            </a:r>
          </a:p>
        </p:txBody>
      </p:sp>
      <p:sp>
        <p:nvSpPr>
          <p:cNvPr id="49162" name="Curabitur turpis. Sed augue ipsum, egestas nec, vestibulum et, malesuada adipiscing, dui. Pellentesque habitant morbi tristique senectus et netus et malesuada fames ac turpis egestas. Mauris sollicitudin fermentum libero. Donec orci lectus, aliquam ut, f">
            <a:extLst>
              <a:ext uri="{FF2B5EF4-FFF2-40B4-BE49-F238E27FC236}">
                <a16:creationId xmlns:a16="http://schemas.microsoft.com/office/drawing/2014/main" id="{319C64BF-482A-4EB2-BD44-0432674BC78E}"/>
              </a:ext>
            </a:extLst>
          </p:cNvPr>
          <p:cNvSpPr txBox="1">
            <a:spLocks noGrp="1" noChangeArrowheads="1"/>
          </p:cNvSpPr>
          <p:nvPr>
            <p:ph type="body" idx="19"/>
            <p:custDataLst>
              <p:tags r:id="rId5"/>
            </p:custDataLst>
          </p:nvPr>
        </p:nvSpPr>
        <p:spPr>
          <a:xfrm>
            <a:off x="8527519" y="11160683"/>
            <a:ext cx="7570259" cy="1517650"/>
          </a:xfrm>
        </p:spPr>
        <p:txBody>
          <a:bodyPr/>
          <a:lstStyle/>
          <a:p>
            <a:pPr algn="just" eaLnBrk="1" hangingPunct="1"/>
            <a:r>
              <a:rPr lang="en-US" altLang="fr-FR" dirty="0" err="1"/>
              <a:t>Délai</a:t>
            </a:r>
            <a:r>
              <a:rPr lang="en-US" altLang="fr-FR" dirty="0"/>
              <a:t> </a:t>
            </a:r>
            <a:r>
              <a:rPr lang="en-US" altLang="fr-FR" b="1" dirty="0"/>
              <a:t>: </a:t>
            </a:r>
            <a:r>
              <a:rPr lang="en-US" altLang="fr-FR" dirty="0"/>
              <a:t>60 </a:t>
            </a:r>
            <a:r>
              <a:rPr lang="en-US" altLang="fr-FR" dirty="0" err="1"/>
              <a:t>jours</a:t>
            </a:r>
            <a:r>
              <a:rPr lang="en-US" altLang="fr-FR" dirty="0"/>
              <a:t> de la </a:t>
            </a:r>
            <a:r>
              <a:rPr lang="en-US" altLang="fr-FR" dirty="0" err="1"/>
              <a:t>connaissance</a:t>
            </a:r>
            <a:endParaRPr lang="en-US" altLang="fr-FR" dirty="0"/>
          </a:p>
          <a:p>
            <a:pPr algn="just" eaLnBrk="1" hangingPunct="1"/>
            <a:r>
              <a:rPr lang="en-US" altLang="fr-FR" b="1" dirty="0"/>
              <a:t>Article 8.01 de la convention collective</a:t>
            </a:r>
          </a:p>
          <a:p>
            <a:pPr algn="just" eaLnBrk="1" hangingPunct="1"/>
            <a:r>
              <a:rPr lang="en-US" altLang="fr-FR" dirty="0" err="1"/>
              <a:t>Procédure</a:t>
            </a:r>
            <a:r>
              <a:rPr lang="en-US" altLang="fr-FR" dirty="0"/>
              <a:t> : Il </a:t>
            </a:r>
            <a:r>
              <a:rPr lang="en-US" altLang="fr-FR" dirty="0" err="1"/>
              <a:t>faut</a:t>
            </a:r>
            <a:r>
              <a:rPr lang="en-US" altLang="fr-FR" dirty="0"/>
              <a:t> </a:t>
            </a:r>
            <a:r>
              <a:rPr lang="en-US" altLang="fr-FR" dirty="0" err="1"/>
              <a:t>soumettre</a:t>
            </a:r>
            <a:r>
              <a:rPr lang="en-US" altLang="fr-FR" dirty="0"/>
              <a:t> le grief à son </a:t>
            </a:r>
            <a:r>
              <a:rPr lang="en-US" altLang="fr-FR" dirty="0" err="1"/>
              <a:t>employeur</a:t>
            </a:r>
            <a:r>
              <a:rPr lang="en-US" altLang="fr-FR" dirty="0"/>
              <a:t>. Dans le </a:t>
            </a:r>
            <a:r>
              <a:rPr lang="en-US" altLang="fr-FR" dirty="0" err="1"/>
              <a:t>cas</a:t>
            </a:r>
            <a:r>
              <a:rPr lang="en-US" altLang="fr-FR" dirty="0"/>
              <a:t> </a:t>
            </a:r>
            <a:r>
              <a:rPr lang="en-US" altLang="fr-FR" dirty="0" err="1"/>
              <a:t>où</a:t>
            </a:r>
            <a:r>
              <a:rPr lang="en-US" altLang="fr-FR" dirty="0"/>
              <a:t> le grief </a:t>
            </a:r>
            <a:r>
              <a:rPr lang="en-US" altLang="fr-FR" dirty="0" err="1"/>
              <a:t>concerne</a:t>
            </a:r>
            <a:r>
              <a:rPr lang="en-US" altLang="fr-FR" dirty="0"/>
              <a:t> </a:t>
            </a:r>
            <a:r>
              <a:rPr lang="en-US" altLang="fr-FR" dirty="0" err="1"/>
              <a:t>plusieurs</a:t>
            </a:r>
            <a:r>
              <a:rPr lang="en-US" altLang="fr-FR" dirty="0"/>
              <a:t> </a:t>
            </a:r>
            <a:r>
              <a:rPr lang="en-US" altLang="fr-FR" dirty="0" err="1"/>
              <a:t>employeurs</a:t>
            </a:r>
            <a:r>
              <a:rPr lang="en-US" altLang="fr-FR" dirty="0"/>
              <a:t> </a:t>
            </a:r>
            <a:r>
              <a:rPr lang="en-US" altLang="fr-FR" dirty="0" err="1"/>
              <a:t>membres</a:t>
            </a:r>
            <a:r>
              <a:rPr lang="en-US" altLang="fr-FR" dirty="0"/>
              <a:t> </a:t>
            </a:r>
            <a:r>
              <a:rPr lang="en-US" altLang="fr-FR" dirty="0" err="1"/>
              <a:t>d’une</a:t>
            </a:r>
            <a:r>
              <a:rPr lang="en-US" altLang="fr-FR" dirty="0"/>
              <a:t> association </a:t>
            </a:r>
            <a:r>
              <a:rPr lang="en-US" altLang="fr-FR" dirty="0" err="1"/>
              <a:t>patronale</a:t>
            </a:r>
            <a:r>
              <a:rPr lang="en-US" altLang="fr-FR" dirty="0"/>
              <a:t>, la FPHQ </a:t>
            </a:r>
            <a:r>
              <a:rPr lang="en-US" altLang="fr-FR" dirty="0" err="1"/>
              <a:t>peut</a:t>
            </a:r>
            <a:r>
              <a:rPr lang="en-US" altLang="fr-FR" dirty="0"/>
              <a:t> </a:t>
            </a:r>
            <a:r>
              <a:rPr lang="en-US" altLang="fr-FR" dirty="0" err="1"/>
              <a:t>soumettre</a:t>
            </a:r>
            <a:r>
              <a:rPr lang="en-US" altLang="fr-FR" dirty="0"/>
              <a:t> le grief </a:t>
            </a:r>
            <a:r>
              <a:rPr lang="en-US" altLang="fr-FR" dirty="0" err="1"/>
              <a:t>directement</a:t>
            </a:r>
            <a:r>
              <a:rPr lang="en-US" altLang="fr-FR" dirty="0"/>
              <a:t> à </a:t>
            </a:r>
            <a:r>
              <a:rPr lang="en-US" altLang="fr-FR" dirty="0" err="1"/>
              <a:t>l’association</a:t>
            </a:r>
            <a:r>
              <a:rPr lang="en-US" altLang="fr-FR" dirty="0"/>
              <a:t> </a:t>
            </a:r>
            <a:r>
              <a:rPr lang="en-US" altLang="fr-FR" dirty="0" err="1"/>
              <a:t>patronale</a:t>
            </a:r>
            <a:r>
              <a:rPr lang="en-US" altLang="fr-FR" dirty="0"/>
              <a:t>.</a:t>
            </a:r>
          </a:p>
          <a:p>
            <a:pPr algn="just" eaLnBrk="1" hangingPunct="1"/>
            <a:r>
              <a:rPr lang="en-US" altLang="fr-FR" b="1" dirty="0"/>
              <a:t>Article 8.03 de la convention collective </a:t>
            </a:r>
          </a:p>
          <a:p>
            <a:pPr eaLnBrk="1" hangingPunct="1"/>
            <a:r>
              <a:rPr lang="en-US" altLang="fr-FR" dirty="0"/>
              <a:t> </a:t>
            </a:r>
          </a:p>
          <a:p>
            <a:pPr eaLnBrk="1" hangingPunct="1"/>
            <a:endParaRPr lang="en-US" altLang="fr-FR" dirty="0"/>
          </a:p>
        </p:txBody>
      </p:sp>
      <p:sp>
        <p:nvSpPr>
          <p:cNvPr id="49163" name="Sed fringilla mauris sit amet nibh. Vestibulum eu odio. Fusce convallis metus id felis luctus adipiscing. Phasellus nec sem in justo pellentesque facilisis. Curabitur vestibulum aliquam leo.">
            <a:extLst>
              <a:ext uri="{FF2B5EF4-FFF2-40B4-BE49-F238E27FC236}">
                <a16:creationId xmlns:a16="http://schemas.microsoft.com/office/drawing/2014/main" id="{4B07A4FD-2F19-40E5-9AF3-5FE9034A9705}"/>
              </a:ext>
            </a:extLst>
          </p:cNvPr>
          <p:cNvSpPr txBox="1">
            <a:spLocks noGrp="1" noChangeArrowheads="1"/>
          </p:cNvSpPr>
          <p:nvPr>
            <p:ph type="body" idx="20"/>
            <p:custDataLst>
              <p:tags r:id="rId6"/>
            </p:custDataLst>
          </p:nvPr>
        </p:nvSpPr>
        <p:spPr>
          <a:xfrm>
            <a:off x="16302186" y="10943457"/>
            <a:ext cx="8081814" cy="1517650"/>
          </a:xfrm>
        </p:spPr>
        <p:txBody>
          <a:bodyPr/>
          <a:lstStyle/>
          <a:p>
            <a:pPr algn="just" eaLnBrk="1" hangingPunct="1"/>
            <a:r>
              <a:rPr lang="en-US" altLang="fr-FR" sz="1900" dirty="0"/>
              <a:t>Le </a:t>
            </a:r>
            <a:r>
              <a:rPr lang="en-US" altLang="fr-FR" sz="1900" dirty="0" err="1"/>
              <a:t>dépôt</a:t>
            </a:r>
            <a:r>
              <a:rPr lang="en-US" altLang="fr-FR" sz="1900" dirty="0"/>
              <a:t> du grief </a:t>
            </a:r>
            <a:r>
              <a:rPr lang="en-US" altLang="fr-FR" sz="1900" dirty="0" err="1"/>
              <a:t>constitue</a:t>
            </a:r>
            <a:r>
              <a:rPr lang="en-US" altLang="fr-FR" sz="1900" dirty="0"/>
              <a:t> par </a:t>
            </a:r>
            <a:r>
              <a:rPr lang="en-US" altLang="fr-FR" sz="1900" dirty="0" err="1"/>
              <a:t>lui-même</a:t>
            </a:r>
            <a:r>
              <a:rPr lang="en-US" altLang="fr-FR" sz="1900" dirty="0"/>
              <a:t> </a:t>
            </a:r>
            <a:r>
              <a:rPr lang="en-US" altLang="fr-FR" sz="1900" dirty="0" err="1"/>
              <a:t>une</a:t>
            </a:r>
            <a:r>
              <a:rPr lang="en-US" altLang="fr-FR" sz="1900" dirty="0"/>
              <a:t> </a:t>
            </a:r>
            <a:r>
              <a:rPr lang="en-US" altLang="fr-FR" sz="1900" dirty="0" err="1"/>
              <a:t>demande</a:t>
            </a:r>
            <a:r>
              <a:rPr lang="en-US" altLang="fr-FR" sz="1900" dirty="0"/>
              <a:t> </a:t>
            </a:r>
            <a:r>
              <a:rPr lang="en-US" altLang="fr-FR" sz="1900" dirty="0" err="1"/>
              <a:t>d’arbitrage</a:t>
            </a:r>
            <a:r>
              <a:rPr lang="en-US" altLang="fr-FR" sz="1900" dirty="0"/>
              <a:t>. Le </a:t>
            </a:r>
            <a:r>
              <a:rPr lang="en-US" altLang="fr-FR" sz="1900" dirty="0" err="1"/>
              <a:t>syndicat</a:t>
            </a:r>
            <a:r>
              <a:rPr lang="en-US" altLang="fr-FR" sz="1900" dirty="0"/>
              <a:t> </a:t>
            </a:r>
            <a:r>
              <a:rPr lang="en-US" altLang="fr-FR" sz="1900" dirty="0" err="1"/>
              <a:t>n’a</a:t>
            </a:r>
            <a:r>
              <a:rPr lang="en-US" altLang="fr-FR" sz="1900" dirty="0"/>
              <a:t> pas </a:t>
            </a:r>
            <a:r>
              <a:rPr lang="en-US" altLang="fr-FR" sz="1900" dirty="0" err="1"/>
              <a:t>besoin</a:t>
            </a:r>
            <a:r>
              <a:rPr lang="en-US" altLang="fr-FR" sz="1900" dirty="0"/>
              <a:t> </a:t>
            </a:r>
            <a:r>
              <a:rPr lang="en-US" altLang="fr-FR" sz="1900" dirty="0" err="1"/>
              <a:t>d’attendre</a:t>
            </a:r>
            <a:r>
              <a:rPr lang="en-US" altLang="fr-FR" sz="1900" dirty="0"/>
              <a:t> la </a:t>
            </a:r>
            <a:r>
              <a:rPr lang="en-US" altLang="fr-FR" sz="1900" dirty="0" err="1"/>
              <a:t>réponse</a:t>
            </a:r>
            <a:r>
              <a:rPr lang="en-US" altLang="fr-FR" sz="1900" dirty="0"/>
              <a:t> de </a:t>
            </a:r>
            <a:r>
              <a:rPr lang="en-US" altLang="fr-FR" sz="1900" dirty="0" err="1"/>
              <a:t>l’employeur</a:t>
            </a:r>
            <a:r>
              <a:rPr lang="en-US" altLang="fr-FR" sz="1900" dirty="0"/>
              <a:t> </a:t>
            </a:r>
            <a:r>
              <a:rPr lang="en-US" altLang="fr-FR" sz="1900" dirty="0" err="1"/>
              <a:t>avant</a:t>
            </a:r>
            <a:r>
              <a:rPr lang="en-US" altLang="fr-FR" sz="1900" dirty="0"/>
              <a:t> de </a:t>
            </a:r>
            <a:r>
              <a:rPr lang="en-US" altLang="fr-FR" sz="1900" dirty="0" err="1"/>
              <a:t>recourir</a:t>
            </a:r>
            <a:r>
              <a:rPr lang="en-US" altLang="fr-FR" sz="1900" dirty="0"/>
              <a:t> à </a:t>
            </a:r>
            <a:r>
              <a:rPr lang="en-US" altLang="fr-FR" sz="1900" dirty="0" err="1"/>
              <a:t>l’arbitrage</a:t>
            </a:r>
            <a:r>
              <a:rPr lang="en-US" altLang="fr-FR" sz="1900" dirty="0"/>
              <a:t>.</a:t>
            </a:r>
          </a:p>
          <a:p>
            <a:pPr algn="just" eaLnBrk="1" hangingPunct="1"/>
            <a:r>
              <a:rPr lang="en-US" altLang="fr-FR" sz="1900" dirty="0"/>
              <a:t>La </a:t>
            </a:r>
            <a:r>
              <a:rPr lang="en-US" altLang="fr-FR" sz="1900" dirty="0" err="1"/>
              <a:t>négociation</a:t>
            </a:r>
            <a:r>
              <a:rPr lang="en-US" altLang="fr-FR" sz="1900" dirty="0"/>
              <a:t> entre les parties possible </a:t>
            </a:r>
            <a:r>
              <a:rPr lang="en-US" altLang="fr-FR" sz="1900" dirty="0" err="1"/>
              <a:t>avant</a:t>
            </a:r>
            <a:r>
              <a:rPr lang="en-US" altLang="fr-FR" sz="1900" dirty="0"/>
              <a:t> de </a:t>
            </a:r>
            <a:r>
              <a:rPr lang="en-US" altLang="fr-FR" sz="1900" dirty="0" err="1"/>
              <a:t>recourir</a:t>
            </a:r>
            <a:r>
              <a:rPr lang="en-US" altLang="fr-FR" sz="1900" dirty="0"/>
              <a:t> à arbitrage; </a:t>
            </a:r>
            <a:r>
              <a:rPr lang="en-US" altLang="fr-FR" sz="1900" dirty="0" err="1"/>
              <a:t>limite</a:t>
            </a:r>
            <a:r>
              <a:rPr lang="en-US" altLang="fr-FR" sz="1900" dirty="0"/>
              <a:t> : 180 </a:t>
            </a:r>
            <a:r>
              <a:rPr lang="en-US" altLang="fr-FR" sz="1900" dirty="0" err="1"/>
              <a:t>jours</a:t>
            </a:r>
            <a:r>
              <a:rPr lang="en-US" altLang="fr-FR" sz="1900" dirty="0"/>
              <a:t>.</a:t>
            </a:r>
          </a:p>
          <a:p>
            <a:pPr algn="just" eaLnBrk="1" hangingPunct="1"/>
            <a:r>
              <a:rPr lang="en-US" altLang="fr-FR" sz="1900" dirty="0"/>
              <a:t>Après 180 </a:t>
            </a:r>
            <a:r>
              <a:rPr lang="en-US" altLang="fr-FR" sz="1900" dirty="0" err="1"/>
              <a:t>jours</a:t>
            </a:r>
            <a:r>
              <a:rPr lang="en-US" altLang="fr-FR" sz="1900" dirty="0"/>
              <a:t> du </a:t>
            </a:r>
            <a:r>
              <a:rPr lang="en-US" altLang="fr-FR" sz="1900" dirty="0" err="1"/>
              <a:t>dépôt</a:t>
            </a:r>
            <a:r>
              <a:rPr lang="en-US" altLang="fr-FR" sz="1900" dirty="0"/>
              <a:t> du grief, </a:t>
            </a:r>
            <a:r>
              <a:rPr lang="en-US" altLang="fr-FR" sz="1900" dirty="0" err="1"/>
              <a:t>si</a:t>
            </a:r>
            <a:r>
              <a:rPr lang="en-US" altLang="fr-FR" sz="1900" dirty="0"/>
              <a:t> les parties ne </a:t>
            </a:r>
            <a:r>
              <a:rPr lang="en-US" altLang="fr-FR" sz="1900" dirty="0" err="1"/>
              <a:t>s’entendent</a:t>
            </a:r>
            <a:r>
              <a:rPr lang="en-US" altLang="fr-FR" sz="1900" dirty="0"/>
              <a:t> pas </a:t>
            </a:r>
            <a:r>
              <a:rPr lang="en-US" altLang="fr-FR" sz="1900" dirty="0" err="1"/>
              <a:t>l’autre</a:t>
            </a:r>
            <a:r>
              <a:rPr lang="en-US" altLang="fr-FR" sz="1900" dirty="0"/>
              <a:t> </a:t>
            </a:r>
            <a:r>
              <a:rPr lang="en-US" altLang="fr-FR" sz="1900" dirty="0" err="1"/>
              <a:t>partie</a:t>
            </a:r>
            <a:r>
              <a:rPr lang="en-US" altLang="fr-FR" sz="1900" dirty="0"/>
              <a:t> </a:t>
            </a:r>
            <a:r>
              <a:rPr lang="en-US" altLang="fr-FR" sz="1900" dirty="0" err="1"/>
              <a:t>doit</a:t>
            </a:r>
            <a:r>
              <a:rPr lang="en-US" altLang="fr-FR" sz="1900" dirty="0"/>
              <a:t> </a:t>
            </a:r>
            <a:r>
              <a:rPr lang="en-US" altLang="fr-FR" sz="1900" dirty="0" err="1"/>
              <a:t>aviser</a:t>
            </a:r>
            <a:r>
              <a:rPr lang="en-US" altLang="fr-FR" sz="1900" dirty="0"/>
              <a:t> par </a:t>
            </a:r>
            <a:r>
              <a:rPr lang="en-US" altLang="fr-FR" sz="1900" dirty="0" err="1"/>
              <a:t>écrit</a:t>
            </a:r>
            <a:r>
              <a:rPr lang="en-US" altLang="fr-FR" sz="1900" dirty="0"/>
              <a:t> </a:t>
            </a:r>
            <a:r>
              <a:rPr lang="en-US" altLang="fr-FR" sz="1900" dirty="0" err="1"/>
              <a:t>l’autre</a:t>
            </a:r>
            <a:r>
              <a:rPr lang="en-US" altLang="fr-FR" sz="1900" dirty="0"/>
              <a:t> </a:t>
            </a:r>
            <a:r>
              <a:rPr lang="en-US" altLang="fr-FR" sz="1900" dirty="0" err="1"/>
              <a:t>partie</a:t>
            </a:r>
            <a:r>
              <a:rPr lang="en-US" altLang="fr-FR" sz="1900" dirty="0"/>
              <a:t> du </a:t>
            </a:r>
            <a:r>
              <a:rPr lang="en-US" altLang="fr-FR" sz="1900" dirty="0" err="1"/>
              <a:t>maintien</a:t>
            </a:r>
            <a:r>
              <a:rPr lang="en-US" altLang="fr-FR" sz="1900" dirty="0"/>
              <a:t> du grief </a:t>
            </a:r>
            <a:r>
              <a:rPr lang="en-US" altLang="fr-FR" sz="1900" dirty="0" err="1"/>
              <a:t>ou</a:t>
            </a:r>
            <a:r>
              <a:rPr lang="en-US" altLang="fr-FR" sz="1900" dirty="0"/>
              <a:t> de son </a:t>
            </a:r>
            <a:r>
              <a:rPr lang="en-US" altLang="fr-FR" sz="1900" dirty="0" err="1"/>
              <a:t>retrait</a:t>
            </a:r>
            <a:r>
              <a:rPr lang="en-US" altLang="fr-FR" sz="1900" dirty="0"/>
              <a:t>. </a:t>
            </a:r>
            <a:r>
              <a:rPr lang="en-US" altLang="fr-FR" sz="1900" dirty="0" err="1"/>
              <a:t>À</a:t>
            </a:r>
            <a:r>
              <a:rPr lang="en-US" altLang="fr-FR" sz="1900" dirty="0"/>
              <a:t> </a:t>
            </a:r>
            <a:r>
              <a:rPr lang="en-US" altLang="fr-FR" sz="1900" dirty="0" err="1"/>
              <a:t>défaut</a:t>
            </a:r>
            <a:r>
              <a:rPr lang="en-US" altLang="fr-FR" sz="1900" dirty="0"/>
              <a:t>, le grief </a:t>
            </a:r>
            <a:r>
              <a:rPr lang="en-US" altLang="fr-FR" sz="1900" dirty="0" err="1"/>
              <a:t>est</a:t>
            </a:r>
            <a:r>
              <a:rPr lang="en-US" altLang="fr-FR" sz="1900" dirty="0"/>
              <a:t> </a:t>
            </a:r>
            <a:r>
              <a:rPr lang="en-US" altLang="fr-FR" sz="1900" dirty="0" err="1"/>
              <a:t>abandonné</a:t>
            </a:r>
            <a:r>
              <a:rPr lang="en-US" altLang="fr-FR" sz="1900" dirty="0"/>
              <a:t>. </a:t>
            </a:r>
          </a:p>
          <a:p>
            <a:pPr algn="just" eaLnBrk="1" hangingPunct="1"/>
            <a:r>
              <a:rPr lang="en-US" altLang="fr-FR" sz="1900" b="1" dirty="0"/>
              <a:t>Article 8.06 de la convention collective </a:t>
            </a:r>
          </a:p>
        </p:txBody>
      </p:sp>
      <p:sp>
        <p:nvSpPr>
          <p:cNvPr id="49165" name="Phasellus accumsan cursus velit. Sed lectus. Suspendisse pulvinar, augue ac venenatis condimentum, sem libero volutpat nibh, nec pellentesque velit pede quis nunc.…">
            <a:extLst>
              <a:ext uri="{FF2B5EF4-FFF2-40B4-BE49-F238E27FC236}">
                <a16:creationId xmlns:a16="http://schemas.microsoft.com/office/drawing/2014/main" id="{1B574586-A475-41D3-95E4-4E1CC2A82E58}"/>
              </a:ext>
            </a:extLst>
          </p:cNvPr>
          <p:cNvSpPr txBox="1">
            <a:spLocks noGrp="1" noChangeArrowheads="1"/>
          </p:cNvSpPr>
          <p:nvPr>
            <p:ph type="body" sz="quarter" idx="1"/>
            <p:custDataLst>
              <p:tags r:id="rId7"/>
            </p:custDataLst>
          </p:nvPr>
        </p:nvSpPr>
        <p:spPr>
          <a:xfrm>
            <a:off x="1854199" y="2864907"/>
            <a:ext cx="20675601" cy="5088222"/>
          </a:xfrm>
        </p:spPr>
        <p:txBody>
          <a:bodyPr/>
          <a:lstStyle/>
          <a:p>
            <a:pPr marL="457200" indent="-457200" algn="just" eaLnBrk="1" hangingPunct="1">
              <a:buFont typeface="Wingdings" pitchFamily="2" charset="2"/>
              <a:buChar char="Ø"/>
            </a:pPr>
            <a:r>
              <a:rPr lang="fr-FR" altLang="fr-FR" sz="3000" dirty="0">
                <a:solidFill>
                  <a:schemeClr val="tx1"/>
                </a:solidFill>
              </a:rPr>
              <a:t>La procédure est celle prévue dans la convention collective : article 8.00;</a:t>
            </a:r>
          </a:p>
          <a:p>
            <a:pPr algn="just" eaLnBrk="1" hangingPunct="1">
              <a:lnSpc>
                <a:spcPct val="100000"/>
              </a:lnSpc>
            </a:pPr>
            <a:endParaRPr lang="fr-CA" sz="3000" dirty="0">
              <a:solidFill>
                <a:schemeClr val="tx1"/>
              </a:solidFill>
            </a:endParaRPr>
          </a:p>
          <a:p>
            <a:pPr marL="457200" indent="-457200" algn="just" eaLnBrk="1" hangingPunct="1">
              <a:lnSpc>
                <a:spcPct val="100000"/>
              </a:lnSpc>
              <a:buFont typeface="Wingdings" pitchFamily="2" charset="2"/>
              <a:buChar char="Ø"/>
            </a:pPr>
            <a:r>
              <a:rPr lang="fr-CA" altLang="fr-FR" sz="3000" dirty="0">
                <a:solidFill>
                  <a:schemeClr val="tx1"/>
                </a:solidFill>
              </a:rPr>
              <a:t>Les représentants syndicaux sont responsables des délais;</a:t>
            </a:r>
          </a:p>
          <a:p>
            <a:pPr marL="457200" indent="-457200" algn="just" eaLnBrk="1" hangingPunct="1">
              <a:lnSpc>
                <a:spcPct val="100000"/>
              </a:lnSpc>
              <a:buFont typeface="Wingdings" pitchFamily="2" charset="2"/>
              <a:buChar char="Ø"/>
            </a:pPr>
            <a:endParaRPr lang="fr-CA" altLang="fr-FR" sz="3000" dirty="0">
              <a:solidFill>
                <a:schemeClr val="tx1"/>
              </a:solidFill>
            </a:endParaRPr>
          </a:p>
          <a:p>
            <a:pPr marL="457200" indent="-457200" algn="just" eaLnBrk="1" hangingPunct="1">
              <a:lnSpc>
                <a:spcPct val="100000"/>
              </a:lnSpc>
              <a:buFont typeface="Wingdings" pitchFamily="2" charset="2"/>
              <a:buChar char="Ø"/>
            </a:pPr>
            <a:r>
              <a:rPr lang="fr-CA" altLang="fr-FR" sz="3000" dirty="0">
                <a:solidFill>
                  <a:schemeClr val="tx1"/>
                </a:solidFill>
              </a:rPr>
              <a:t>Les négociations avec l’employeur ne suspendent pas les délais à moins d’entente entre les parties (il faut une entente écrite, les paroles s’envolent et les écrits restent !) : article 8.05 de la convention collective;</a:t>
            </a:r>
          </a:p>
          <a:p>
            <a:pPr algn="just" eaLnBrk="1" hangingPunct="1">
              <a:lnSpc>
                <a:spcPct val="100000"/>
              </a:lnSpc>
            </a:pPr>
            <a:endParaRPr lang="fr-CA" altLang="fr-FR" sz="3000" dirty="0">
              <a:solidFill>
                <a:schemeClr val="tx1"/>
              </a:solidFill>
            </a:endParaRPr>
          </a:p>
          <a:p>
            <a:pPr marL="457200" indent="-457200" algn="just" eaLnBrk="1" hangingPunct="1">
              <a:lnSpc>
                <a:spcPct val="100000"/>
              </a:lnSpc>
              <a:buFont typeface="Wingdings" pitchFamily="2" charset="2"/>
              <a:buChar char="Ø"/>
            </a:pPr>
            <a:r>
              <a:rPr lang="fr-CA" altLang="fr-FR" sz="3000" dirty="0">
                <a:solidFill>
                  <a:schemeClr val="tx1"/>
                </a:solidFill>
              </a:rPr>
              <a:t>Les représentants syndicaux doivent conserver la preuve dès le début du dossier.</a:t>
            </a:r>
            <a:endParaRPr lang="fr-FR" altLang="fr-FR" sz="3000" dirty="0">
              <a:solidFill>
                <a:schemeClr val="tx1"/>
              </a:solidFill>
            </a:endParaRPr>
          </a:p>
        </p:txBody>
      </p:sp>
      <p:sp>
        <p:nvSpPr>
          <p:cNvPr id="2" name="Rectangle 1">
            <a:extLst>
              <a:ext uri="{FF2B5EF4-FFF2-40B4-BE49-F238E27FC236}">
                <a16:creationId xmlns:a16="http://schemas.microsoft.com/office/drawing/2014/main" id="{F832292E-FAE6-A14A-A2A4-9DB8B7DAAE8B}"/>
              </a:ext>
            </a:extLst>
          </p:cNvPr>
          <p:cNvSpPr/>
          <p:nvPr>
            <p:custDataLst>
              <p:tags r:id="rId8"/>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2.2 Le cheminement d’un grief</a:t>
            </a:r>
            <a:endParaRPr lang="fr-FR" sz="7000" dirty="0">
              <a:latin typeface="Helvetica" pitchFamily="2" charset="0"/>
            </a:endParaRPr>
          </a:p>
        </p:txBody>
      </p:sp>
      <p:sp>
        <p:nvSpPr>
          <p:cNvPr id="4" name="Espace réservé du texte 3">
            <a:extLst>
              <a:ext uri="{FF2B5EF4-FFF2-40B4-BE49-F238E27FC236}">
                <a16:creationId xmlns:a16="http://schemas.microsoft.com/office/drawing/2014/main" id="{F0BF9AFC-A762-3541-9917-BDD63CB7DFF0}"/>
              </a:ext>
            </a:extLst>
          </p:cNvPr>
          <p:cNvSpPr>
            <a:spLocks noGrp="1"/>
          </p:cNvSpPr>
          <p:nvPr>
            <p:ph type="body" sz="quarter" idx="18"/>
            <p:custDataLst>
              <p:tags r:id="rId9"/>
            </p:custDataLst>
          </p:nvPr>
        </p:nvSpPr>
        <p:spPr>
          <a:xfrm>
            <a:off x="1473200" y="10349025"/>
            <a:ext cx="5716208" cy="1518048"/>
          </a:xfrm>
        </p:spPr>
        <p:txBody>
          <a:bodyPr/>
          <a:lstStyle/>
          <a:p>
            <a:pPr algn="just"/>
            <a:r>
              <a:rPr lang="fr-FR" dirty="0"/>
              <a:t>La connaissance du </a:t>
            </a:r>
            <a:r>
              <a:rPr lang="fr-FR" u="sng" dirty="0"/>
              <a:t>membre lésé</a:t>
            </a:r>
            <a:r>
              <a:rPr lang="fr-FR" dirty="0"/>
              <a:t> du fait dont le grief découle </a:t>
            </a:r>
          </a:p>
          <a:p>
            <a:pPr algn="l"/>
            <a:r>
              <a:rPr lang="fr-FR" b="1" dirty="0"/>
              <a:t>Article 8.01 de la convention collective </a:t>
            </a:r>
          </a:p>
          <a:p>
            <a:endParaRPr lang="fr-FR" dirty="0"/>
          </a:p>
        </p:txBody>
      </p:sp>
      <p:sp>
        <p:nvSpPr>
          <p:cNvPr id="28" name="Shape">
            <a:extLst>
              <a:ext uri="{FF2B5EF4-FFF2-40B4-BE49-F238E27FC236}">
                <a16:creationId xmlns:a16="http://schemas.microsoft.com/office/drawing/2014/main" id="{9A88F663-8C33-BA42-8230-2ACF3C00CA36}"/>
              </a:ext>
            </a:extLst>
          </p:cNvPr>
          <p:cNvSpPr/>
          <p:nvPr>
            <p:custDataLst>
              <p:tags r:id="rId10"/>
            </p:custDataLst>
          </p:nvPr>
        </p:nvSpPr>
        <p:spPr>
          <a:xfrm>
            <a:off x="3945467" y="7809375"/>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a:extLst>
              <a:ext uri="{FF2B5EF4-FFF2-40B4-BE49-F238E27FC236}">
                <a16:creationId xmlns:a16="http://schemas.microsoft.com/office/drawing/2014/main" id="{333BCCF9-9D8B-7642-93BB-A128E6D16F13}"/>
              </a:ext>
            </a:extLst>
          </p:cNvPr>
          <p:cNvSpPr/>
          <p:nvPr>
            <p:custDataLst>
              <p:tags r:id="rId11"/>
            </p:custDataLst>
          </p:nvPr>
        </p:nvSpPr>
        <p:spPr>
          <a:xfrm>
            <a:off x="11735858" y="7995509"/>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a:extLst>
              <a:ext uri="{FF2B5EF4-FFF2-40B4-BE49-F238E27FC236}">
                <a16:creationId xmlns:a16="http://schemas.microsoft.com/office/drawing/2014/main" id="{42F1EEB0-4A06-8740-BAB4-8FA95969D041}"/>
              </a:ext>
            </a:extLst>
          </p:cNvPr>
          <p:cNvSpPr/>
          <p:nvPr>
            <p:custDataLst>
              <p:tags r:id="rId12"/>
            </p:custDataLst>
          </p:nvPr>
        </p:nvSpPr>
        <p:spPr>
          <a:xfrm>
            <a:off x="19189964" y="7964618"/>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425719662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Slide Number">
            <a:extLst>
              <a:ext uri="{FF2B5EF4-FFF2-40B4-BE49-F238E27FC236}">
                <a16:creationId xmlns:a16="http://schemas.microsoft.com/office/drawing/2014/main" id="{936105C6-00AE-4BAF-8EC9-DBE560FB7AB3}"/>
              </a:ext>
            </a:extLst>
          </p:cNvPr>
          <p:cNvSpPr>
            <a:spLocks noGrp="1" noChangeArrowheads="1"/>
          </p:cNvSpPr>
          <p:nvPr>
            <p:ph type="sldNum" sz="quarter" idx="22"/>
            <p:custDataLst>
              <p:tags r:id="rId1"/>
            </p:custDataLst>
          </p:nvPr>
        </p:nvSpPr>
        <p:spPr>
          <a:noFill/>
        </p:spPr>
        <p:txBody>
          <a:bodyPr/>
          <a:lstStyle/>
          <a:p>
            <a:fld id="{8065F9AC-33ED-4C9B-A5EF-5208CF6856DB}" type="slidenum">
              <a:rPr lang="fr-FR" altLang="fr-FR"/>
              <a:pPr/>
              <a:t>31</a:t>
            </a:fld>
            <a:endParaRPr lang="fr-FR" altLang="fr-FR"/>
          </a:p>
        </p:txBody>
      </p:sp>
      <p:sp>
        <p:nvSpPr>
          <p:cNvPr id="49158" name="Minimalistic Design">
            <a:extLst>
              <a:ext uri="{FF2B5EF4-FFF2-40B4-BE49-F238E27FC236}">
                <a16:creationId xmlns:a16="http://schemas.microsoft.com/office/drawing/2014/main" id="{37D41FB1-C3C9-4AF7-914C-58E2B425B415}"/>
              </a:ext>
            </a:extLst>
          </p:cNvPr>
          <p:cNvSpPr txBox="1">
            <a:spLocks noGrp="1" noChangeArrowheads="1"/>
          </p:cNvSpPr>
          <p:nvPr>
            <p:ph type="body" idx="15"/>
            <p:custDataLst>
              <p:tags r:id="rId2"/>
            </p:custDataLst>
          </p:nvPr>
        </p:nvSpPr>
        <p:spPr>
          <a:xfrm>
            <a:off x="1758950" y="8939906"/>
            <a:ext cx="5716588" cy="954087"/>
          </a:xfrm>
        </p:spPr>
        <p:txBody>
          <a:bodyPr/>
          <a:lstStyle/>
          <a:p>
            <a:pPr eaLnBrk="1" hangingPunct="1"/>
            <a:r>
              <a:rPr lang="fr-FR" altLang="fr-FR" dirty="0"/>
              <a:t>Choix de l’arbitre</a:t>
            </a:r>
          </a:p>
        </p:txBody>
      </p:sp>
      <p:sp>
        <p:nvSpPr>
          <p:cNvPr id="49159" name="Pixel Perfect">
            <a:extLst>
              <a:ext uri="{FF2B5EF4-FFF2-40B4-BE49-F238E27FC236}">
                <a16:creationId xmlns:a16="http://schemas.microsoft.com/office/drawing/2014/main" id="{5F9E1581-0581-4E44-8624-DD732AAC818C}"/>
              </a:ext>
            </a:extLst>
          </p:cNvPr>
          <p:cNvSpPr txBox="1">
            <a:spLocks noGrp="1" noChangeArrowheads="1"/>
          </p:cNvSpPr>
          <p:nvPr>
            <p:ph type="body" idx="16"/>
            <p:custDataLst>
              <p:tags r:id="rId3"/>
            </p:custDataLst>
          </p:nvPr>
        </p:nvSpPr>
        <p:spPr>
          <a:xfrm>
            <a:off x="16902113" y="9060788"/>
            <a:ext cx="5716587" cy="954087"/>
          </a:xfrm>
        </p:spPr>
        <p:txBody>
          <a:bodyPr/>
          <a:lstStyle/>
          <a:p>
            <a:pPr eaLnBrk="1" hangingPunct="1"/>
            <a:r>
              <a:rPr lang="fr-FR" altLang="fr-FR" dirty="0"/>
              <a:t>Fixer une date d’audition</a:t>
            </a:r>
          </a:p>
        </p:txBody>
      </p:sp>
      <p:sp>
        <p:nvSpPr>
          <p:cNvPr id="49160" name="Really useful slides">
            <a:extLst>
              <a:ext uri="{FF2B5EF4-FFF2-40B4-BE49-F238E27FC236}">
                <a16:creationId xmlns:a16="http://schemas.microsoft.com/office/drawing/2014/main" id="{9EB1CB3D-86A8-4E81-9C64-33529247D7F5}"/>
              </a:ext>
            </a:extLst>
          </p:cNvPr>
          <p:cNvSpPr txBox="1">
            <a:spLocks noGrp="1" noChangeArrowheads="1"/>
          </p:cNvSpPr>
          <p:nvPr>
            <p:ph type="body" idx="17"/>
            <p:custDataLst>
              <p:tags r:id="rId4"/>
            </p:custDataLst>
          </p:nvPr>
        </p:nvSpPr>
        <p:spPr>
          <a:xfrm>
            <a:off x="9455149" y="9182794"/>
            <a:ext cx="5715000" cy="954087"/>
          </a:xfrm>
        </p:spPr>
        <p:txBody>
          <a:bodyPr/>
          <a:lstStyle/>
          <a:p>
            <a:pPr eaLnBrk="1" hangingPunct="1"/>
            <a:r>
              <a:rPr lang="fr-FR" altLang="fr-FR" dirty="0"/>
              <a:t>Nomination de l’arbitre</a:t>
            </a:r>
          </a:p>
        </p:txBody>
      </p:sp>
      <p:sp>
        <p:nvSpPr>
          <p:cNvPr id="49162" name="Curabitur turpis. Sed augue ipsum, egestas nec, vestibulum et, malesuada adipiscing, dui. Pellentesque habitant morbi tristique senectus et netus et malesuada fames ac turpis egestas. Mauris sollicitudin fermentum libero. Donec orci lectus, aliquam ut, f">
            <a:extLst>
              <a:ext uri="{FF2B5EF4-FFF2-40B4-BE49-F238E27FC236}">
                <a16:creationId xmlns:a16="http://schemas.microsoft.com/office/drawing/2014/main" id="{319C64BF-482A-4EB2-BD44-0432674BC78E}"/>
              </a:ext>
            </a:extLst>
          </p:cNvPr>
          <p:cNvSpPr txBox="1">
            <a:spLocks noGrp="1" noChangeArrowheads="1"/>
          </p:cNvSpPr>
          <p:nvPr>
            <p:ph type="body" idx="19"/>
            <p:custDataLst>
              <p:tags r:id="rId5"/>
            </p:custDataLst>
          </p:nvPr>
        </p:nvSpPr>
        <p:spPr>
          <a:xfrm>
            <a:off x="9619190" y="10270983"/>
            <a:ext cx="5715000" cy="2179637"/>
          </a:xfrm>
        </p:spPr>
        <p:txBody>
          <a:bodyPr/>
          <a:lstStyle/>
          <a:p>
            <a:pPr algn="just" eaLnBrk="1" hangingPunct="1"/>
            <a:r>
              <a:rPr lang="en-US" altLang="fr-FR" dirty="0"/>
              <a:t>Informer l’avocat responsable du </a:t>
            </a:r>
            <a:r>
              <a:rPr lang="en-US" altLang="fr-FR" dirty="0" err="1"/>
              <a:t>choix</a:t>
            </a:r>
            <a:r>
              <a:rPr lang="en-US" altLang="fr-FR" dirty="0"/>
              <a:t> </a:t>
            </a:r>
            <a:r>
              <a:rPr lang="en-US" altLang="fr-FR" dirty="0" err="1"/>
              <a:t>d’arbitre</a:t>
            </a:r>
            <a:r>
              <a:rPr lang="en-US" altLang="fr-FR" dirty="0"/>
              <a:t>. À défaut d’entente : informer l’avocat responsable pour une demande de nomination au </a:t>
            </a:r>
            <a:r>
              <a:rPr lang="en-US" altLang="fr-FR" dirty="0" err="1"/>
              <a:t>Ministère</a:t>
            </a:r>
            <a:r>
              <a:rPr lang="en-US" altLang="fr-FR" dirty="0"/>
              <a:t> du travail.</a:t>
            </a:r>
          </a:p>
          <a:p>
            <a:pPr algn="just" eaLnBrk="1" hangingPunct="1"/>
            <a:r>
              <a:rPr lang="en-US" altLang="fr-FR" b="1" dirty="0"/>
              <a:t>Rappel! </a:t>
            </a:r>
            <a:r>
              <a:rPr lang="en-US" altLang="fr-FR" dirty="0"/>
              <a:t>Les </a:t>
            </a:r>
            <a:r>
              <a:rPr lang="en-US" altLang="fr-FR" dirty="0" err="1"/>
              <a:t>représentants</a:t>
            </a:r>
            <a:r>
              <a:rPr lang="en-US" altLang="fr-FR" dirty="0"/>
              <a:t> </a:t>
            </a:r>
            <a:r>
              <a:rPr lang="en-US" altLang="fr-FR" dirty="0" err="1"/>
              <a:t>syndicaux</a:t>
            </a:r>
            <a:r>
              <a:rPr lang="en-US" altLang="fr-FR" dirty="0"/>
              <a:t> </a:t>
            </a:r>
            <a:r>
              <a:rPr lang="en-US" altLang="fr-FR" dirty="0" err="1"/>
              <a:t>sont</a:t>
            </a:r>
            <a:r>
              <a:rPr lang="en-US" altLang="fr-FR" dirty="0"/>
              <a:t> </a:t>
            </a:r>
            <a:r>
              <a:rPr lang="en-US" altLang="fr-FR" dirty="0" err="1"/>
              <a:t>responsable</a:t>
            </a:r>
            <a:r>
              <a:rPr lang="en-US" altLang="fr-FR" dirty="0"/>
              <a:t> de la gestion des </a:t>
            </a:r>
            <a:r>
              <a:rPr lang="en-US" altLang="fr-FR" dirty="0" err="1"/>
              <a:t>délais</a:t>
            </a:r>
            <a:r>
              <a:rPr lang="en-US" altLang="fr-FR" dirty="0"/>
              <a:t>.</a:t>
            </a:r>
          </a:p>
        </p:txBody>
      </p:sp>
      <p:sp>
        <p:nvSpPr>
          <p:cNvPr id="49163" name="Sed fringilla mauris sit amet nibh. Vestibulum eu odio. Fusce convallis metus id felis luctus adipiscing. Phasellus nec sem in justo pellentesque facilisis. Curabitur vestibulum aliquam leo.">
            <a:extLst>
              <a:ext uri="{FF2B5EF4-FFF2-40B4-BE49-F238E27FC236}">
                <a16:creationId xmlns:a16="http://schemas.microsoft.com/office/drawing/2014/main" id="{4B07A4FD-2F19-40E5-9AF3-5FE9034A9705}"/>
              </a:ext>
            </a:extLst>
          </p:cNvPr>
          <p:cNvSpPr txBox="1">
            <a:spLocks noGrp="1" noChangeArrowheads="1"/>
          </p:cNvSpPr>
          <p:nvPr>
            <p:ph type="body" idx="20"/>
            <p:custDataLst>
              <p:tags r:id="rId6"/>
            </p:custDataLst>
          </p:nvPr>
        </p:nvSpPr>
        <p:spPr>
          <a:xfrm>
            <a:off x="16908463" y="9987491"/>
            <a:ext cx="5716587" cy="1517650"/>
          </a:xfrm>
        </p:spPr>
        <p:txBody>
          <a:bodyPr/>
          <a:lstStyle/>
          <a:p>
            <a:pPr algn="just" eaLnBrk="1" hangingPunct="1"/>
            <a:r>
              <a:rPr lang="en-US" altLang="fr-FR" dirty="0"/>
              <a:t>Les avocats responsables s’occupent de fixer la date d’audition avec </a:t>
            </a:r>
            <a:r>
              <a:rPr lang="en-US" altLang="fr-FR" dirty="0" err="1"/>
              <a:t>l’arbitre</a:t>
            </a:r>
            <a:r>
              <a:rPr lang="en-US" altLang="fr-FR" dirty="0"/>
              <a:t> </a:t>
            </a:r>
            <a:r>
              <a:rPr lang="en-US" altLang="fr-FR" dirty="0" err="1"/>
              <a:t>en</a:t>
            </a:r>
            <a:r>
              <a:rPr lang="en-US" altLang="fr-FR" dirty="0"/>
              <a:t> </a:t>
            </a:r>
            <a:r>
              <a:rPr lang="en-US" altLang="fr-FR" dirty="0" err="1"/>
              <a:t>fonction</a:t>
            </a:r>
            <a:r>
              <a:rPr lang="en-US" altLang="fr-FR" dirty="0"/>
              <a:t> des dates de </a:t>
            </a:r>
            <a:r>
              <a:rPr lang="en-US" altLang="fr-FR" dirty="0" err="1"/>
              <a:t>disponibilités</a:t>
            </a:r>
            <a:r>
              <a:rPr lang="en-US" altLang="fr-FR" dirty="0"/>
              <a:t>. </a:t>
            </a:r>
          </a:p>
        </p:txBody>
      </p:sp>
      <p:pic>
        <p:nvPicPr>
          <p:cNvPr id="49166" name="Picture 13">
            <a:extLst>
              <a:ext uri="{FF2B5EF4-FFF2-40B4-BE49-F238E27FC236}">
                <a16:creationId xmlns:a16="http://schemas.microsoft.com/office/drawing/2014/main" id="{9A322E68-A89B-4A84-8C2C-8E036616EF5C}"/>
              </a:ext>
            </a:extLst>
          </p:cNvPr>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18445163" y="12611100"/>
            <a:ext cx="41735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832292E-FAE6-A14A-A2A4-9DB8B7DAAE8B}"/>
              </a:ext>
            </a:extLst>
          </p:cNvPr>
          <p:cNvSpPr/>
          <p:nvPr>
            <p:custDataLst>
              <p:tags r:id="rId8"/>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2.2 Le cheminement d’un grief</a:t>
            </a:r>
            <a:endParaRPr lang="fr-FR" sz="7000" dirty="0">
              <a:latin typeface="Helvetica" pitchFamily="2" charset="0"/>
            </a:endParaRPr>
          </a:p>
        </p:txBody>
      </p:sp>
      <p:sp>
        <p:nvSpPr>
          <p:cNvPr id="4" name="Espace réservé du texte 3">
            <a:extLst>
              <a:ext uri="{FF2B5EF4-FFF2-40B4-BE49-F238E27FC236}">
                <a16:creationId xmlns:a16="http://schemas.microsoft.com/office/drawing/2014/main" id="{F0BF9AFC-A762-3541-9917-BDD63CB7DFF0}"/>
              </a:ext>
            </a:extLst>
          </p:cNvPr>
          <p:cNvSpPr>
            <a:spLocks noGrp="1"/>
          </p:cNvSpPr>
          <p:nvPr>
            <p:ph type="body" sz="quarter" idx="18"/>
            <p:custDataLst>
              <p:tags r:id="rId9"/>
            </p:custDataLst>
          </p:nvPr>
        </p:nvSpPr>
        <p:spPr>
          <a:xfrm>
            <a:off x="1406525" y="10285808"/>
            <a:ext cx="7385050" cy="2470943"/>
          </a:xfrm>
        </p:spPr>
        <p:txBody>
          <a:bodyPr/>
          <a:lstStyle/>
          <a:p>
            <a:pPr algn="just"/>
            <a:r>
              <a:rPr lang="fr-FR" dirty="0"/>
              <a:t>Les parties ont 30 jours par la suite afin de convenir d’un arbitre choisi parmi la « </a:t>
            </a:r>
            <a:r>
              <a:rPr lang="fr-FR" i="1" dirty="0"/>
              <a:t>liste annotée d’arbitres de griefs </a:t>
            </a:r>
            <a:r>
              <a:rPr lang="fr-FR" dirty="0"/>
              <a:t>» suivant l’avis de l’autre partie de maintenir le grief suivant l’article 8.06 de la convention collective.</a:t>
            </a:r>
          </a:p>
          <a:p>
            <a:pPr algn="just"/>
            <a:r>
              <a:rPr lang="fr-FR" dirty="0"/>
              <a:t>À défaut d’entente sur un choix : l’une ou l’autre des parties peut demander au Ministère du travail de procéder à la nomination dans les 10 jours de l’expiration du délai de 30 jours.</a:t>
            </a:r>
          </a:p>
          <a:p>
            <a:pPr algn="l"/>
            <a:r>
              <a:rPr lang="fr-FR" b="1" dirty="0"/>
              <a:t>Article 9.01 de la convention collective </a:t>
            </a:r>
          </a:p>
        </p:txBody>
      </p:sp>
      <p:sp>
        <p:nvSpPr>
          <p:cNvPr id="28" name="Shape">
            <a:extLst>
              <a:ext uri="{FF2B5EF4-FFF2-40B4-BE49-F238E27FC236}">
                <a16:creationId xmlns:a16="http://schemas.microsoft.com/office/drawing/2014/main" id="{9A88F663-8C33-BA42-8230-2ACF3C00CA36}"/>
              </a:ext>
            </a:extLst>
          </p:cNvPr>
          <p:cNvSpPr/>
          <p:nvPr>
            <p:custDataLst>
              <p:tags r:id="rId10"/>
            </p:custDataLst>
          </p:nvPr>
        </p:nvSpPr>
        <p:spPr>
          <a:xfrm>
            <a:off x="3945467" y="7809375"/>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a:extLst>
              <a:ext uri="{FF2B5EF4-FFF2-40B4-BE49-F238E27FC236}">
                <a16:creationId xmlns:a16="http://schemas.microsoft.com/office/drawing/2014/main" id="{333BCCF9-9D8B-7642-93BB-A128E6D16F13}"/>
              </a:ext>
            </a:extLst>
          </p:cNvPr>
          <p:cNvSpPr/>
          <p:nvPr>
            <p:custDataLst>
              <p:tags r:id="rId11"/>
            </p:custDataLst>
          </p:nvPr>
        </p:nvSpPr>
        <p:spPr>
          <a:xfrm>
            <a:off x="11735858" y="7995509"/>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a:extLst>
              <a:ext uri="{FF2B5EF4-FFF2-40B4-BE49-F238E27FC236}">
                <a16:creationId xmlns:a16="http://schemas.microsoft.com/office/drawing/2014/main" id="{42F1EEB0-4A06-8740-BAB4-8FA95969D041}"/>
              </a:ext>
            </a:extLst>
          </p:cNvPr>
          <p:cNvSpPr/>
          <p:nvPr>
            <p:custDataLst>
              <p:tags r:id="rId12"/>
            </p:custDataLst>
          </p:nvPr>
        </p:nvSpPr>
        <p:spPr>
          <a:xfrm>
            <a:off x="19189964" y="7964618"/>
            <a:ext cx="1153583" cy="927629"/>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57682191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32</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785075" y="343397"/>
            <a:ext cx="22917358" cy="130292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marL="514350" indent="-514350" fontAlgn="auto">
              <a:spcBef>
                <a:spcPts val="0"/>
              </a:spcBef>
              <a:spcAft>
                <a:spcPts val="0"/>
              </a:spcAft>
              <a:buAutoNum type="alphaUcParenR"/>
            </a:pPr>
            <a:r>
              <a:rPr lang="fr-CA" sz="3000" b="1" dirty="0">
                <a:latin typeface="Helvetica" pitchFamily="2" charset="0"/>
              </a:rPr>
              <a:t>Généralités </a:t>
            </a:r>
          </a:p>
          <a:p>
            <a:pPr fontAlgn="auto">
              <a:spcBef>
                <a:spcPts val="0"/>
              </a:spcBef>
              <a:spcAft>
                <a:spcPts val="0"/>
              </a:spcAft>
            </a:pPr>
            <a:endParaRPr lang="fr-CA" sz="3000" b="1" u="sng"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Formulaires de demande de grief pour les membres;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Aviser les membres que s’ils désirent faire une demande de grief, ils doivent le transmettre par écrit au syndicat afin d’éviter les oublis;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Demander au membre de transmettre tous les éléments de preuve dont il dispose ex. : talon de paie, copie de l’avis disciplinaire, etc.;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Se constituer un dossier pour chaque demande de grief (conserver les documents au minimum 6 mois; délai pour le 47.2 C.t.);</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Prendre des notes à chaque rencontre avec un membre ou l’employeur;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Soumettre la demande de grief d’un membre aux avocats pour analyse juridique;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Faire part au membre de la décision du syndicat avant l’expiration du délai de 60 jours prévu dans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Transmettre une copie du grief signé par le syndicat et l’employeur aux avocats;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Si le syndicat désire négocier avec l’employeur et que le délai de 180 jours arrive à expiration, il faut obtenir le consentement écrit de l’employeur afin de suspendre les délais (article 8.05 de la convention collective);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devrait avoir une méthode efficace afin de suivre les délais (agenda, Outlook, etc.), les représentants syndicaux sont responsables des délais;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Obligation de confidentialité.</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 </a:t>
            </a:r>
            <a:br>
              <a:rPr lang="fr-CA" sz="3000" b="1" u="sng" dirty="0">
                <a:latin typeface="Helvetica" pitchFamily="2" charset="0"/>
              </a:rPr>
            </a:br>
            <a:endParaRPr kumimoji="0" lang="fr-FR" sz="3000" b="1" i="0" u="sng"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370030503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33</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45350" y="1008479"/>
            <a:ext cx="22917358" cy="11644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B) Le grief contestant une mesure disciplinaire </a:t>
            </a:r>
          </a:p>
          <a:p>
            <a:pPr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Rencontre disciplinaire </a:t>
            </a:r>
          </a:p>
          <a:p>
            <a:pPr fontAlgn="auto">
              <a:spcBef>
                <a:spcPts val="0"/>
              </a:spcBef>
              <a:spcAft>
                <a:spcPts val="0"/>
              </a:spcAft>
            </a:pPr>
            <a:endParaRPr lang="fr-CA" sz="3000" b="1" u="sng"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assiste le membre lors d’une convocation/rencontre disciplinaire (article 5.04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La non-disponibilité d’un membre de la Fraternité ne peut retarder cette rencontre pour plus de 48 heures (article 5.04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membre et le représentant syndical doivent recevoir l’avis de convocation 2 jours ouvrables avant la rencontre;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L’avis de convocation doit contenir le fait reproché faisant l’objet de l’enquête;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peut transmettre cet avis aux avocats et obtenir une opinion pour être préparé à la rencontre disciplinaire;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Sauf la version des faits et les explications données par la personne salariée elle-même, celles des témoins entendus, le cas échéant l’employeur, rien de ce qui se dit lors de la rencontre ne peut être rapporté ou utilisé en arbitrage (article 5.09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droit au silence : obligation de rendre compte à son employeur, mais en matière disciplinaire vous avez le choix ou non de vous faire entendre;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Particularité lorsque le salarié fait l’objet d’une enquête ou d’une poursuite criminelle pour les mêmes faits : le salarié peut demander le sursis/la suspension du processus disciplinaire jusqu’à la connaissance du jugement final passé en force de chose jugée ou la connaissance d’une confirmation de l’abandon de la poursuite ou de la fermeture du dossier d’enquête sans poursuite. Le droit au sursis est applicable au niveau de la rencontre disciplinaire, de l’imposition de la mesure et de la contestation de la mesure (article 5.10 de la convention collective).</a:t>
            </a:r>
            <a:endParaRPr kumimoji="0" lang="fr-FR" sz="3000" i="0"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288119930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34</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302148"/>
            <a:ext cx="22917358" cy="1118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B) Le grief contestant une mesure disciplinaire (suite)</a:t>
            </a:r>
          </a:p>
          <a:p>
            <a:pPr fontAlgn="auto">
              <a:spcBef>
                <a:spcPts val="0"/>
              </a:spcBef>
              <a:spcAft>
                <a:spcPts val="0"/>
              </a:spcAft>
            </a:pPr>
            <a:endParaRPr lang="fr-CA" sz="3000" b="1" dirty="0">
              <a:latin typeface="Helvetica" pitchFamily="2" charset="0"/>
            </a:endParaRPr>
          </a:p>
          <a:p>
            <a:pPr fontAlgn="auto">
              <a:spcBef>
                <a:spcPts val="0"/>
              </a:spcBef>
              <a:spcAft>
                <a:spcPts val="0"/>
              </a:spcAft>
            </a:pPr>
            <a:r>
              <a:rPr lang="fr-CA" sz="3000" b="1" u="sng" dirty="0">
                <a:latin typeface="Helvetica" pitchFamily="2" charset="0"/>
              </a:rPr>
              <a:t>Imposition de la mesure</a:t>
            </a:r>
          </a:p>
          <a:p>
            <a:pPr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La décision de l’employeur d’imposer une mesure doit être communiquée dans les 60 jours de l’incident ou de la connaissance (article 5.05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 Si l’employeur congédie ou suspend une personne salariée, il doit informer par écrit dans les 5 jours de bureau (ouvrables) suivants, la personne salariée et le syndicat, des raisons et des faits qui ont provoqué la mesure (article 5.06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Clause d’amnistie : aucune mesure disciplinaire relative à une offense datant de plus de 12 mois ne peut être invoquée en discipline ou en arbitrage de grief contre la personne salariée, à moins qu’il y ait une offense similaire (récidive) à l’intérieur de cette période;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Communication des éléments de preuve : 60 jours avant l’audience du grief en arbitrage, l’employeur doit communiquer à la Fraternité les éléments de preuve sur lesquels il fonde sa décision et qui n’auraient pas été transmis à l’occasion de la convocation ou de la rencontre disciplinaire, sauf s’il a des raisons valables de ne pas transmettre les pièces  (article 5.11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La Fraternité doit ensuite communiquer dans les 30 jours son moyen de défense et tout élément de preuve au soutien de celui-ci.</a:t>
            </a:r>
          </a:p>
          <a:p>
            <a:pPr fontAlgn="auto">
              <a:spcBef>
                <a:spcPts val="0"/>
              </a:spcBef>
              <a:spcAft>
                <a:spcPts val="0"/>
              </a:spcAft>
            </a:pPr>
            <a:endParaRPr lang="fr-CA" sz="3000" dirty="0">
              <a:latin typeface="Helvetica" pitchFamily="2" charset="0"/>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341371137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35</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2188087"/>
            <a:ext cx="22917358" cy="1225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12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C) Le grief de harcèlement psychologique </a:t>
            </a:r>
          </a:p>
          <a:p>
            <a:pPr fontAlgn="auto">
              <a:spcBef>
                <a:spcPts val="0"/>
              </a:spcBef>
              <a:spcAft>
                <a:spcPts val="0"/>
              </a:spcAft>
            </a:pPr>
            <a:endParaRPr lang="fr-CA" sz="2400" b="1" dirty="0">
              <a:latin typeface="Helvetica" pitchFamily="2" charset="0"/>
            </a:endParaRPr>
          </a:p>
          <a:p>
            <a:pPr marL="457200" indent="-457200" fontAlgn="auto">
              <a:spcBef>
                <a:spcPts val="0"/>
              </a:spcBef>
              <a:spcAft>
                <a:spcPts val="0"/>
              </a:spcAft>
              <a:buFont typeface="Arial" panose="020B0604020202020204" pitchFamily="34" charset="0"/>
              <a:buChar char="•"/>
            </a:pPr>
            <a:r>
              <a:rPr lang="fr-CA" sz="3000" b="1" dirty="0">
                <a:latin typeface="Helvetica" pitchFamily="2" charset="0"/>
              </a:rPr>
              <a:t>La définition du harcèlement psychologique : article 81.18 </a:t>
            </a:r>
            <a:r>
              <a:rPr lang="fr-CA" sz="3000" b="1" i="1" dirty="0">
                <a:latin typeface="Helvetica" pitchFamily="2" charset="0"/>
              </a:rPr>
              <a:t>Loi sur les normes du travail </a:t>
            </a:r>
            <a:r>
              <a:rPr lang="fr-CA" sz="3000" b="1" dirty="0">
                <a:latin typeface="Helvetica" pitchFamily="2" charset="0"/>
              </a:rPr>
              <a:t>:</a:t>
            </a:r>
          </a:p>
          <a:p>
            <a:pPr fontAlgn="auto">
              <a:spcBef>
                <a:spcPts val="0"/>
              </a:spcBef>
              <a:spcAft>
                <a:spcPts val="0"/>
              </a:spcAft>
            </a:pPr>
            <a:endParaRPr lang="fr-CA" sz="1400" b="1" dirty="0">
              <a:latin typeface="Helvetica" pitchFamily="2" charset="0"/>
            </a:endParaRPr>
          </a:p>
          <a:p>
            <a:pPr marL="1790700" algn="just"/>
            <a:r>
              <a:rPr lang="fr-CA" sz="3000" i="1" dirty="0">
                <a:latin typeface="Helvetica" pitchFamily="2" charset="0"/>
              </a:rPr>
              <a:t>« Pour l’application de la présente loi, on entend par « harcèlement psychologique » une conduite vexatoire se manifestant soit par des comportements, des paroles, des actes ou des </a:t>
            </a:r>
            <a:r>
              <a:rPr lang="fr-CA" sz="3000" i="1" u="sng" dirty="0">
                <a:latin typeface="Helvetica" pitchFamily="2" charset="0"/>
              </a:rPr>
              <a:t>gestes répétés</a:t>
            </a:r>
            <a:r>
              <a:rPr lang="fr-CA" sz="3000" i="1" dirty="0">
                <a:latin typeface="Helvetica" pitchFamily="2" charset="0"/>
              </a:rPr>
              <a:t>, qui sont hostiles ou non désirés, laquelle porte atteinte à la dignité ou à l’intégrité psychologique ou physique du salarié et qui entraîne, pour celui-ci, un milieu de travail néfaste. Pour plus de précision, le harcèlement psychologique comprend une telle conduite lorsqu’elle se manifeste par de telles paroles, de tels actes ou de tels gestes à caractère sexuel.</a:t>
            </a:r>
          </a:p>
          <a:p>
            <a:pPr marL="1790700" algn="just"/>
            <a:endParaRPr lang="fr-CA" sz="800" i="1" dirty="0">
              <a:latin typeface="Helvetica" pitchFamily="2" charset="0"/>
            </a:endParaRPr>
          </a:p>
          <a:p>
            <a:pPr marL="1790700" algn="just"/>
            <a:r>
              <a:rPr lang="fr-CA" sz="3000" i="1" u="sng" dirty="0">
                <a:latin typeface="Helvetica" pitchFamily="2" charset="0"/>
              </a:rPr>
              <a:t>Une seule conduite grave</a:t>
            </a:r>
            <a:r>
              <a:rPr lang="fr-CA" sz="3000" i="1" dirty="0">
                <a:latin typeface="Helvetica" pitchFamily="2" charset="0"/>
              </a:rPr>
              <a:t> peut aussi constituer du harcèlement psychologique si elle porte une telle atteinte et produit un effet nocif continu pour le salarié. »</a:t>
            </a:r>
          </a:p>
          <a:p>
            <a:pPr fontAlgn="auto">
              <a:spcBef>
                <a:spcPts val="0"/>
              </a:spcBef>
              <a:spcAft>
                <a:spcPts val="0"/>
              </a:spcAft>
            </a:pPr>
            <a:endParaRPr lang="fr-CA" sz="2000" b="1" u="sng"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b="1" dirty="0">
                <a:latin typeface="Helvetica" pitchFamily="2" charset="0"/>
              </a:rPr>
              <a:t>Le syndicat doit agir dans le cas où l’employeur ne respecte pas son obligation prévue à l’article 81.19 de la </a:t>
            </a:r>
            <a:r>
              <a:rPr lang="fr-CA" sz="3000" b="1" i="1" dirty="0">
                <a:latin typeface="Helvetica" pitchFamily="2" charset="0"/>
              </a:rPr>
              <a:t>Loi sur les normes du travail </a:t>
            </a:r>
            <a:r>
              <a:rPr lang="fr-CA" sz="3000" b="1" dirty="0">
                <a:latin typeface="Helvetica" pitchFamily="2" charset="0"/>
              </a:rPr>
              <a:t>:</a:t>
            </a:r>
          </a:p>
          <a:p>
            <a:pPr fontAlgn="auto">
              <a:spcBef>
                <a:spcPts val="0"/>
              </a:spcBef>
              <a:spcAft>
                <a:spcPts val="0"/>
              </a:spcAft>
            </a:pPr>
            <a:endParaRPr lang="fr-CA" sz="1400" b="1" i="1" dirty="0">
              <a:latin typeface="Helvetica" pitchFamily="2" charset="0"/>
            </a:endParaRPr>
          </a:p>
          <a:p>
            <a:pPr marL="1792288" algn="just" fontAlgn="auto">
              <a:spcBef>
                <a:spcPts val="0"/>
              </a:spcBef>
              <a:spcAft>
                <a:spcPts val="0"/>
              </a:spcAft>
            </a:pPr>
            <a:r>
              <a:rPr lang="fr-CA" sz="3000" i="1" dirty="0">
                <a:latin typeface="Helvetica" pitchFamily="2" charset="0"/>
              </a:rPr>
              <a:t>« Tout salarié a droit à un milieu de travail exempt de harcèlement psychologique.</a:t>
            </a:r>
          </a:p>
          <a:p>
            <a:pPr marL="1792288" algn="just" fontAlgn="auto">
              <a:spcBef>
                <a:spcPts val="0"/>
              </a:spcBef>
              <a:spcAft>
                <a:spcPts val="0"/>
              </a:spcAft>
            </a:pPr>
            <a:endParaRPr lang="fr-CA" sz="800" i="1" dirty="0">
              <a:latin typeface="Helvetica" pitchFamily="2" charset="0"/>
            </a:endParaRPr>
          </a:p>
          <a:p>
            <a:pPr marL="1792288" algn="just"/>
            <a:r>
              <a:rPr lang="fr-CA" sz="3000" i="1" dirty="0">
                <a:latin typeface="Helvetica" pitchFamily="2" charset="0"/>
              </a:rPr>
              <a:t>L’employeur doit prendre les moyens raisonnables pour </a:t>
            </a:r>
            <a:r>
              <a:rPr lang="fr-CA" sz="3000" i="1" u="sng" dirty="0">
                <a:latin typeface="Helvetica" pitchFamily="2" charset="0"/>
              </a:rPr>
              <a:t>prévenir</a:t>
            </a:r>
            <a:r>
              <a:rPr lang="fr-CA" sz="3000" i="1" dirty="0">
                <a:latin typeface="Helvetica" pitchFamily="2" charset="0"/>
              </a:rPr>
              <a:t> le harcèlement psychologique et, lorsqu’une telle conduite est portée à sa connaissance, pour la faire </a:t>
            </a:r>
            <a:r>
              <a:rPr lang="fr-CA" sz="3000" i="1" u="sng" dirty="0">
                <a:latin typeface="Helvetica" pitchFamily="2" charset="0"/>
              </a:rPr>
              <a:t>cesser</a:t>
            </a:r>
            <a:r>
              <a:rPr lang="fr-CA" sz="3000" i="1" dirty="0">
                <a:latin typeface="Helvetica" pitchFamily="2" charset="0"/>
              </a:rPr>
              <a:t>. Il doit notamment adopter et rendre disponible à ses salariés une politique de prévention du harcèlement psychologique et de traitement des plaintes, incluant, entre autres, un volet concernant les conduites qui se manifestent par des paroles, des actes ou des gestes à caractère sexuel. »</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endParaRPr lang="fr-CA" sz="3000" b="1" u="sng" dirty="0">
              <a:latin typeface="Helvetica" pitchFamily="2" charset="0"/>
            </a:endParaRPr>
          </a:p>
          <a:p>
            <a:pPr fontAlgn="auto">
              <a:spcBef>
                <a:spcPts val="0"/>
              </a:spcBef>
              <a:spcAft>
                <a:spcPts val="0"/>
              </a:spcAft>
            </a:pPr>
            <a:br>
              <a:rPr lang="fr-CA" sz="3000" b="1" u="sng" dirty="0">
                <a:latin typeface="Helvetica" pitchFamily="2" charset="0"/>
              </a:rPr>
            </a:br>
            <a:endParaRPr kumimoji="0" lang="fr-FR" sz="3000" b="1" i="0" u="sng"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366383789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36</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785075" y="2406285"/>
            <a:ext cx="22917358"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C) Le grief de harcèlement psychologique (suite)</a:t>
            </a:r>
          </a:p>
          <a:p>
            <a:pPr fontAlgn="auto">
              <a:spcBef>
                <a:spcPts val="0"/>
              </a:spcBef>
              <a:spcAft>
                <a:spcPts val="0"/>
              </a:spcAft>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b="1" dirty="0">
                <a:latin typeface="Helvetica" pitchFamily="2" charset="0"/>
              </a:rPr>
              <a:t>Si l’employeur ne respecte pas ses obligations, le recours est le dépôt d’un grief : 81.20 </a:t>
            </a:r>
            <a:r>
              <a:rPr lang="fr-CA" sz="3000" b="1" i="1" dirty="0">
                <a:latin typeface="Helvetica" pitchFamily="2" charset="0"/>
              </a:rPr>
              <a:t>Loi sur les normes du travail </a:t>
            </a:r>
            <a:r>
              <a:rPr lang="fr-CA" sz="3000" b="1" dirty="0">
                <a:latin typeface="Helvetica" pitchFamily="2" charset="0"/>
              </a:rPr>
              <a:t>:</a:t>
            </a:r>
          </a:p>
          <a:p>
            <a:pPr fontAlgn="auto">
              <a:spcBef>
                <a:spcPts val="0"/>
              </a:spcBef>
              <a:spcAft>
                <a:spcPts val="0"/>
              </a:spcAft>
            </a:pPr>
            <a:endParaRPr lang="fr-CA" sz="1600" b="1" u="sng" dirty="0">
              <a:latin typeface="Helvetica" pitchFamily="2" charset="0"/>
            </a:endParaRPr>
          </a:p>
          <a:p>
            <a:pPr marL="1427163" algn="just" fontAlgn="auto">
              <a:spcBef>
                <a:spcPts val="0"/>
              </a:spcBef>
              <a:spcAft>
                <a:spcPts val="0"/>
              </a:spcAft>
            </a:pPr>
            <a:r>
              <a:rPr lang="fr-CA" sz="3000" i="1" dirty="0">
                <a:latin typeface="Helvetica" pitchFamily="2" charset="0"/>
              </a:rPr>
              <a:t>« Les dispositions des articles 81.18, 81.19, 123.7, 123.15 et 123.16 sont réputées faire partie intégrante de toute convention collective, compte tenu des adaptations nécessaires.</a:t>
            </a:r>
            <a:r>
              <a:rPr lang="fr-CA" sz="3000" dirty="0">
                <a:latin typeface="Helvetica" pitchFamily="2" charset="0"/>
              </a:rPr>
              <a:t> »</a:t>
            </a:r>
            <a:endParaRPr lang="fr-CA" sz="3000" b="1" u="sng" dirty="0">
              <a:latin typeface="Helvetica" pitchFamily="2" charset="0"/>
            </a:endParaRPr>
          </a:p>
          <a:p>
            <a:pPr fontAlgn="auto">
              <a:spcBef>
                <a:spcPts val="0"/>
              </a:spcBef>
              <a:spcAft>
                <a:spcPts val="0"/>
              </a:spcAft>
            </a:pPr>
            <a:endParaRPr lang="fr-CA" sz="3000" b="1" u="sng" dirty="0">
              <a:latin typeface="Helvetica" pitchFamily="2" charset="0"/>
            </a:endParaRPr>
          </a:p>
          <a:p>
            <a:pPr marL="457200" indent="-457200" fontAlgn="auto">
              <a:spcBef>
                <a:spcPts val="0"/>
              </a:spcBef>
              <a:spcAft>
                <a:spcPts val="0"/>
              </a:spcAft>
              <a:buFont typeface="Arial" panose="020B0604020202020204" pitchFamily="34" charset="0"/>
              <a:buChar char="•"/>
            </a:pPr>
            <a:r>
              <a:rPr lang="fr-CA" sz="3000" b="1" dirty="0">
                <a:latin typeface="Helvetica" pitchFamily="2" charset="0"/>
              </a:rPr>
              <a:t>Délai : 2 ans de la dernière manifestation (depuis le 1</a:t>
            </a:r>
            <a:r>
              <a:rPr lang="fr-CA" sz="3000" b="1" baseline="30000" dirty="0">
                <a:latin typeface="Helvetica" pitchFamily="2" charset="0"/>
              </a:rPr>
              <a:t>er</a:t>
            </a:r>
            <a:r>
              <a:rPr lang="fr-CA" sz="3000" b="1" dirty="0">
                <a:latin typeface="Helvetica" pitchFamily="2" charset="0"/>
              </a:rPr>
              <a:t> janvier 2019).</a:t>
            </a:r>
            <a:br>
              <a:rPr lang="fr-CA" sz="3000" b="1" u="sng" dirty="0">
                <a:latin typeface="Helvetica" pitchFamily="2" charset="0"/>
              </a:rPr>
            </a:br>
            <a:endParaRPr kumimoji="0" lang="fr-FR" sz="3000" b="1" i="0" u="sng"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241625879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alpha val="50000"/>
          </a:srgbClr>
        </a:solidFill>
        <a:effectLst/>
      </p:bgPr>
    </p:bg>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37</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81567" y="1554907"/>
            <a:ext cx="22666596" cy="11644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C) Le grief de harcèlement psychologique (suite)</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Le cas de harcèlement psychologique d’un membre par un représentant de l’employeur :</a:t>
            </a:r>
          </a:p>
          <a:p>
            <a:pPr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Lorsqu’un membre dénonce au syndicat une situation de harcèlement, le représentant syndical devrait encourager le membre à déposer une plainte à l’employeur (l’employeur doit être au courant du harcèlement afin de prendre les mesures);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devrait accompagner le membre lors des rencontres avec l’employeur;</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devrait prendre des notes à chaque rencontre avec le membre et l’employeur;</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L’employeur doit déclencher une enquête après une dénonciation (aucune obligation de recourir à l’externe);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Aucune obligation de l’employeur de divulguer le rapport d’enquête, mais il doit tenir au courant le membre des conclusions de son enquête;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Si le membre est insatisfait de l’enquête de l’employeur ou que le harcèlement se poursuit, il peut faire une demande de grief au syndicat : il est préférable de lui demander de vous fournir un écrit exposant les motifs de sa demande de grief pour analyse par les avocats;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au moment où il reçoit une demande du membre de déposer un grief de harcèlement, doit débuter une enquête syndicale (rencontrer le membre, rencontrer les témoins, faire part des démarches de l’employeur, etc.);</a:t>
            </a:r>
          </a:p>
          <a:p>
            <a:pPr marL="457200" indent="-457200" algn="just" fontAlgn="auto">
              <a:spcBef>
                <a:spcPts val="0"/>
              </a:spcBef>
              <a:spcAft>
                <a:spcPts val="0"/>
              </a:spcAft>
              <a:buFont typeface="Arial" panose="020B0604020202020204" pitchFamily="34" charset="0"/>
              <a:buChar char="•"/>
            </a:pPr>
            <a:r>
              <a:rPr lang="fr-CA" sz="3000" b="1" dirty="0">
                <a:latin typeface="Helvetica" pitchFamily="2" charset="0"/>
              </a:rPr>
              <a:t>ATTENTION ! </a:t>
            </a:r>
            <a:r>
              <a:rPr lang="fr-CA" sz="3000" dirty="0">
                <a:latin typeface="Helvetica" pitchFamily="2" charset="0"/>
              </a:rPr>
              <a:t>L’enquête syndicale n’a pas pour but de déterminer si le membre subi du harcèlement psychologique ou non, mais de rapporter les faits afin de juger si la demande de grief du membre est fondée, si les éléments de preuve sont suffisants et s’il y a une contravention par l’employeur de ses obligations;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peut remettre son rapport aux avocats pour analyse.</a:t>
            </a:r>
          </a:p>
          <a:p>
            <a:pPr marL="457200" indent="-457200" fontAlgn="auto">
              <a:spcBef>
                <a:spcPts val="0"/>
              </a:spcBef>
              <a:spcAft>
                <a:spcPts val="0"/>
              </a:spcAft>
              <a:buFont typeface="Arial" panose="020B0604020202020204" pitchFamily="34" charset="0"/>
              <a:buChar char="•"/>
            </a:pPr>
            <a:endParaRPr kumimoji="0" lang="fr-FR" sz="3000" b="1" i="0" u="sng"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298138852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38</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96112" y="2148816"/>
            <a:ext cx="22666596"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C) Le grief de harcèlement psychologique (suite)</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Le cas de harcèlement psychologique entre deux membres </a:t>
            </a:r>
          </a:p>
          <a:p>
            <a:pPr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Lorsqu’un membre dénonce au syndicat une situation de harcèlement qu’il subit d’un autre membre, le syndicat devrait assigner un représentant syndical pour chaque membre (le harceleur et le harcelé);</a:t>
            </a:r>
          </a:p>
          <a:p>
            <a:pPr marL="457200" indent="-457200" algn="just" fontAlgn="auto">
              <a:spcBef>
                <a:spcPts val="0"/>
              </a:spcBef>
              <a:spcAft>
                <a:spcPts val="0"/>
              </a:spcAft>
              <a:buFont typeface="Arial" panose="020B0604020202020204" pitchFamily="34" charset="0"/>
              <a:buChar char="•"/>
            </a:pPr>
            <a:r>
              <a:rPr kumimoji="0" lang="fr-CA" sz="3000" i="0" strike="noStrike" cap="none" spc="0" normalizeH="0" baseline="0" dirty="0">
                <a:ln>
                  <a:noFill/>
                </a:ln>
                <a:solidFill>
                  <a:srgbClr val="000000"/>
                </a:solidFill>
                <a:effectLst/>
                <a:uFillTx/>
                <a:latin typeface="Helvetica" pitchFamily="2" charset="0"/>
                <a:sym typeface="Helvetica Light"/>
              </a:rPr>
              <a:t>Les représentants syndicaux ne doivent pas se parler du dossier afin d’éviter de se placer en conflit;</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qui s’occupe du harceleur devra assister le membre dans le cas de la convocation à une rencontre administrative et/ou disciplinaire;</a:t>
            </a:r>
          </a:p>
          <a:p>
            <a:pPr marL="457200" indent="-457200" algn="just" fontAlgn="auto">
              <a:spcBef>
                <a:spcPts val="0"/>
              </a:spcBef>
              <a:spcAft>
                <a:spcPts val="0"/>
              </a:spcAft>
              <a:buFont typeface="Arial" panose="020B0604020202020204" pitchFamily="34" charset="0"/>
              <a:buChar char="•"/>
            </a:pPr>
            <a:r>
              <a:rPr kumimoji="0" lang="fr-CA" sz="3000" i="0" strike="noStrike" cap="none" spc="0" normalizeH="0" baseline="0" dirty="0">
                <a:ln>
                  <a:noFill/>
                </a:ln>
                <a:solidFill>
                  <a:srgbClr val="000000"/>
                </a:solidFill>
                <a:effectLst/>
                <a:uFillTx/>
                <a:latin typeface="Helvetica" pitchFamily="2" charset="0"/>
                <a:sym typeface="Helvetica Light"/>
              </a:rPr>
              <a:t>Le représentant syndical qui s’occupe du harceleur devra assister le membre dans le cas de la convocation à une rencontre disciplinaire avec l’employeur et suivre la même procédure que celle </a:t>
            </a:r>
            <a:r>
              <a:rPr lang="fr-CA" sz="3000" dirty="0">
                <a:latin typeface="Helvetica" pitchFamily="2" charset="0"/>
              </a:rPr>
              <a:t>décrite précédemment;</a:t>
            </a:r>
          </a:p>
          <a:p>
            <a:pPr marL="457200" indent="-457200" algn="just" fontAlgn="auto">
              <a:spcBef>
                <a:spcPts val="0"/>
              </a:spcBef>
              <a:spcAft>
                <a:spcPts val="0"/>
              </a:spcAft>
              <a:buFont typeface="Arial" panose="020B0604020202020204" pitchFamily="34" charset="0"/>
              <a:buChar char="•"/>
            </a:pPr>
            <a:r>
              <a:rPr kumimoji="0" lang="fr-CA" sz="3000" i="0" strike="noStrike" cap="none" spc="0" normalizeH="0" baseline="0" dirty="0">
                <a:ln>
                  <a:noFill/>
                </a:ln>
                <a:solidFill>
                  <a:srgbClr val="000000"/>
                </a:solidFill>
                <a:effectLst/>
                <a:uFillTx/>
                <a:latin typeface="Helvetica" pitchFamily="2" charset="0"/>
                <a:sym typeface="Helvetica Light"/>
              </a:rPr>
              <a:t>Le représentant syndical peut demander des conseils généraux aux avocats, mais il doit éviter de parler du fond du dossier avec eux afin d’éviter les conflits d’intérêts;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Les avocats représenteront le membre lésé par la décision de l’employeur (soit le membre qui souhaite faire un grief d’harcèlement ou soit le membre qui se voit imposer une mesure disciplinaire ou administrative).</a:t>
            </a:r>
            <a:endParaRPr kumimoji="0" lang="fr-FR" sz="3000" i="0"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200297371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39</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858702" y="2514903"/>
            <a:ext cx="22666596"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fontAlgn="auto">
              <a:spcBef>
                <a:spcPts val="0"/>
              </a:spcBef>
              <a:spcAft>
                <a:spcPts val="0"/>
              </a:spcAft>
            </a:pPr>
            <a:r>
              <a:rPr lang="fr-CA" sz="3000" b="1" u="sng" dirty="0">
                <a:latin typeface="Helvetica" pitchFamily="2" charset="0"/>
              </a:rPr>
              <a:t>Conseils pratiques</a:t>
            </a:r>
          </a:p>
          <a:p>
            <a:pPr fontAlgn="auto">
              <a:spcBef>
                <a:spcPts val="0"/>
              </a:spcBef>
              <a:spcAft>
                <a:spcPts val="0"/>
              </a:spcAft>
            </a:pPr>
            <a:endParaRPr lang="fr-CA" sz="3000" b="1" u="sng" dirty="0">
              <a:latin typeface="Helvetica" pitchFamily="2" charset="0"/>
            </a:endParaRPr>
          </a:p>
          <a:p>
            <a:pPr fontAlgn="auto">
              <a:spcBef>
                <a:spcPts val="0"/>
              </a:spcBef>
              <a:spcAft>
                <a:spcPts val="0"/>
              </a:spcAft>
            </a:pPr>
            <a:r>
              <a:rPr lang="fr-CA" sz="3000" b="1" dirty="0">
                <a:latin typeface="Helvetica" pitchFamily="2" charset="0"/>
              </a:rPr>
              <a:t>D ) Les politiques de l’employeur </a:t>
            </a:r>
          </a:p>
          <a:p>
            <a:pPr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Lorsque l’employeur adopte une nouvelle politique, il est préférable de transmettre celle-ci aux avocats afin qu’ils vérifient la légalité de celle-ci;</a:t>
            </a:r>
          </a:p>
          <a:p>
            <a:pPr marL="457200" indent="-457200" algn="just" fontAlgn="auto">
              <a:spcBef>
                <a:spcPts val="0"/>
              </a:spcBef>
              <a:spcAft>
                <a:spcPts val="0"/>
              </a:spcAft>
              <a:buFont typeface="Arial" panose="020B0604020202020204" pitchFamily="34" charset="0"/>
              <a:buChar char="•"/>
            </a:pPr>
            <a:r>
              <a:rPr kumimoji="0" lang="fr-CA" sz="3000" i="0" strike="noStrike" cap="none" spc="0" normalizeH="0" baseline="0" dirty="0">
                <a:ln>
                  <a:noFill/>
                </a:ln>
                <a:solidFill>
                  <a:srgbClr val="000000"/>
                </a:solidFill>
                <a:effectLst/>
                <a:uFillTx/>
                <a:latin typeface="Helvetica" pitchFamily="2" charset="0"/>
                <a:sym typeface="Helvetica Light"/>
              </a:rPr>
              <a:t>Selon certaines sentences arbitrales, le délai de grief court à partir du </a:t>
            </a:r>
            <a:r>
              <a:rPr lang="fr-CA" sz="3000" dirty="0">
                <a:latin typeface="Helvetica" pitchFamily="2" charset="0"/>
              </a:rPr>
              <a:t>moment où la politique est portée à la connaissance du syndicat;</a:t>
            </a:r>
          </a:p>
          <a:p>
            <a:pPr marL="457200" indent="-457200" algn="just" fontAlgn="auto">
              <a:spcBef>
                <a:spcPts val="0"/>
              </a:spcBef>
              <a:spcAft>
                <a:spcPts val="0"/>
              </a:spcAft>
              <a:buFont typeface="Arial" panose="020B0604020202020204" pitchFamily="34" charset="0"/>
              <a:buChar char="•"/>
            </a:pPr>
            <a:r>
              <a:rPr kumimoji="0" lang="fr-CA" sz="3000" i="0" strike="noStrike" cap="none" spc="0" normalizeH="0" baseline="0" dirty="0">
                <a:ln>
                  <a:noFill/>
                </a:ln>
                <a:solidFill>
                  <a:srgbClr val="000000"/>
                </a:solidFill>
                <a:effectLst/>
                <a:uFillTx/>
                <a:latin typeface="Helvetica" pitchFamily="2" charset="0"/>
                <a:sym typeface="Helvetica Light"/>
              </a:rPr>
              <a:t>Dans le cas d’une atteinte aux droits fondamentaux, théoriquement il n’y a pas de délai prescription. </a:t>
            </a:r>
            <a:r>
              <a:rPr kumimoji="0" lang="fr-CA" sz="3000" b="1" i="0" strike="noStrike" cap="none" spc="0" normalizeH="0" baseline="0" dirty="0">
                <a:ln>
                  <a:noFill/>
                </a:ln>
                <a:solidFill>
                  <a:srgbClr val="000000"/>
                </a:solidFill>
                <a:effectLst/>
                <a:uFillTx/>
                <a:latin typeface="Helvetica" pitchFamily="2" charset="0"/>
                <a:sym typeface="Helvetica Light"/>
              </a:rPr>
              <a:t>ATTENTION! La jurisprudence reconnaît qu’il est possible de renoncer à certains droits fondamentaux (ex. : le droit à la vie privé). Par conséquent, il vaut mieux contester les politiques illégales dès leur entrée en vigueur</a:t>
            </a:r>
            <a:r>
              <a:rPr lang="fr-CA" sz="3000" b="1" dirty="0">
                <a:latin typeface="Helvetica" pitchFamily="2" charset="0"/>
              </a:rPr>
              <a:t>;</a:t>
            </a:r>
            <a:endParaRPr kumimoji="0" lang="fr-CA" sz="3000" i="0" strike="noStrike" cap="none" spc="0" normalizeH="0" baseline="0" dirty="0">
              <a:ln>
                <a:noFill/>
              </a:ln>
              <a:solidFill>
                <a:srgbClr val="000000"/>
              </a:solidFill>
              <a:effectLst/>
              <a:uFillTx/>
              <a:latin typeface="Helvetica" pitchFamily="2" charset="0"/>
              <a:sym typeface="Helvetica Light"/>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Possibilité de contester la mauvaise application par l’employeur d’une politique (application abusive ou contraire aux droits fondamentaux).</a:t>
            </a:r>
            <a:endParaRPr kumimoji="0" lang="fr-FR" sz="3000" i="0"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2.3 Les enquêtes de griefs </a:t>
            </a:r>
            <a:endParaRPr lang="fr-FR" sz="7000" dirty="0">
              <a:latin typeface="Helvetica" pitchFamily="2" charset="0"/>
            </a:endParaRPr>
          </a:p>
        </p:txBody>
      </p:sp>
    </p:spTree>
    <p:extLst>
      <p:ext uri="{BB962C8B-B14F-4D97-AF65-F5344CB8AC3E}">
        <p14:creationId xmlns:p14="http://schemas.microsoft.com/office/powerpoint/2010/main" val="25901823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 name="left…">
            <a:extLst>
              <a:ext uri="{FF2B5EF4-FFF2-40B4-BE49-F238E27FC236}">
                <a16:creationId xmlns:a16="http://schemas.microsoft.com/office/drawing/2014/main" id="{96E3175A-E534-4F8B-AAA2-6ECE22CD354B}"/>
              </a:ext>
            </a:extLst>
          </p:cNvPr>
          <p:cNvSpPr txBox="1">
            <a:spLocks noGrp="1"/>
          </p:cNvSpPr>
          <p:nvPr>
            <p:ph type="title"/>
            <p:custDataLst>
              <p:tags r:id="rId1"/>
            </p:custDataLst>
          </p:nvPr>
        </p:nvSpPr>
        <p:spPr>
          <a:xfrm>
            <a:off x="11226667" y="-491622"/>
            <a:ext cx="13015913" cy="5829300"/>
          </a:xfrm>
        </p:spPr>
        <p:txBody>
          <a:bodyPr/>
          <a:lstStyle/>
          <a:p>
            <a:pPr algn="ctr" eaLnBrk="1" fontAlgn="auto" hangingPunct="1">
              <a:lnSpc>
                <a:spcPct val="100000"/>
              </a:lnSpc>
              <a:spcBef>
                <a:spcPts val="0"/>
              </a:spcBef>
              <a:spcAft>
                <a:spcPts val="0"/>
              </a:spcAft>
              <a:defRPr/>
            </a:pPr>
            <a:r>
              <a:rPr lang="fr-CA" sz="8000" b="1" dirty="0">
                <a:solidFill>
                  <a:srgbClr val="6DA52D"/>
                </a:solidFill>
                <a:latin typeface="Helvetica" pitchFamily="2" charset="0"/>
                <a:sym typeface="Helvetica"/>
              </a:rPr>
              <a:t>TABLE DES MATIÈRES</a:t>
            </a:r>
            <a:br>
              <a:rPr lang="fr-CA" sz="8000" b="1" dirty="0">
                <a:solidFill>
                  <a:srgbClr val="6DA52D"/>
                </a:solidFill>
                <a:latin typeface="Helvetica" pitchFamily="2" charset="0"/>
                <a:sym typeface="Helvetica"/>
              </a:rPr>
            </a:br>
            <a:r>
              <a:rPr lang="fr-CA" sz="8000" b="1" dirty="0">
                <a:solidFill>
                  <a:srgbClr val="6DA52D"/>
                </a:solidFill>
                <a:latin typeface="Helvetica" pitchFamily="2" charset="0"/>
                <a:sym typeface="Helvetica"/>
              </a:rPr>
              <a:t>(SUITE)</a:t>
            </a:r>
            <a:endParaRPr sz="8000" b="1" dirty="0">
              <a:solidFill>
                <a:srgbClr val="6DA52D"/>
              </a:solidFill>
              <a:latin typeface="Helvetica" pitchFamily="2" charset="0"/>
              <a:sym typeface="Helvetica"/>
            </a:endParaRPr>
          </a:p>
        </p:txBody>
      </p:sp>
      <p:sp>
        <p:nvSpPr>
          <p:cNvPr id="7" name="Slide Number">
            <a:extLst>
              <a:ext uri="{FF2B5EF4-FFF2-40B4-BE49-F238E27FC236}">
                <a16:creationId xmlns:a16="http://schemas.microsoft.com/office/drawing/2014/main" id="{2E7CA97F-1FB4-CE45-8F1A-F14F0EB9B49B}"/>
              </a:ext>
            </a:extLst>
          </p:cNvPr>
          <p:cNvSpPr txBox="1">
            <a:spLocks noChangeArrowheads="1"/>
          </p:cNvSpPr>
          <p:nvPr>
            <p:custDataLst>
              <p:tags r:id="rId2"/>
            </p:custDataLst>
          </p:nvPr>
        </p:nvSpPr>
        <p:spPr>
          <a:xfrm>
            <a:off x="23614061" y="12711436"/>
            <a:ext cx="396875" cy="711200"/>
          </a:xfrm>
          <a:prstGeom prst="rect">
            <a:avLst/>
          </a:prstGeom>
          <a:noFill/>
        </p:spPr>
        <p:txBody>
          <a:bodyPr/>
          <a:lstStyle>
            <a:defPPr>
              <a:defRPr lang="fr-FR"/>
            </a:defPPr>
            <a:lvl1pPr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1pPr>
            <a:lvl2pPr indent="2286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2pPr>
            <a:lvl3pPr indent="4572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3pPr>
            <a:lvl4pPr indent="6858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4pPr>
            <a:lvl5pPr indent="914400" algn="l" defTabSz="825500" rtl="0" eaLnBrk="0" fontAlgn="base" hangingPunct="0">
              <a:spcBef>
                <a:spcPct val="0"/>
              </a:spcBef>
              <a:spcAft>
                <a:spcPct val="0"/>
              </a:spcAft>
              <a:defRPr sz="4400" kern="1200">
                <a:solidFill>
                  <a:srgbClr val="000000"/>
                </a:solidFill>
                <a:latin typeface="Helvetica Light"/>
                <a:ea typeface="Helvetica Light"/>
                <a:cs typeface="Helvetica Light"/>
                <a:sym typeface="Helvetica Light"/>
              </a:defRPr>
            </a:lvl5pPr>
            <a:lvl6pPr marL="2286000" algn="l" defTabSz="914400" rtl="0" eaLnBrk="1" latinLnBrk="0" hangingPunct="1">
              <a:defRPr sz="4400" kern="1200">
                <a:solidFill>
                  <a:srgbClr val="000000"/>
                </a:solidFill>
                <a:latin typeface="Helvetica Light"/>
                <a:ea typeface="Helvetica Light"/>
                <a:cs typeface="Helvetica Light"/>
                <a:sym typeface="Helvetica Light"/>
              </a:defRPr>
            </a:lvl6pPr>
            <a:lvl7pPr marL="2743200" algn="l" defTabSz="914400" rtl="0" eaLnBrk="1" latinLnBrk="0" hangingPunct="1">
              <a:defRPr sz="4400" kern="1200">
                <a:solidFill>
                  <a:srgbClr val="000000"/>
                </a:solidFill>
                <a:latin typeface="Helvetica Light"/>
                <a:ea typeface="Helvetica Light"/>
                <a:cs typeface="Helvetica Light"/>
                <a:sym typeface="Helvetica Light"/>
              </a:defRPr>
            </a:lvl7pPr>
            <a:lvl8pPr marL="3200400" algn="l" defTabSz="914400" rtl="0" eaLnBrk="1" latinLnBrk="0" hangingPunct="1">
              <a:defRPr sz="4400" kern="1200">
                <a:solidFill>
                  <a:srgbClr val="000000"/>
                </a:solidFill>
                <a:latin typeface="Helvetica Light"/>
                <a:ea typeface="Helvetica Light"/>
                <a:cs typeface="Helvetica Light"/>
                <a:sym typeface="Helvetica Light"/>
              </a:defRPr>
            </a:lvl8pPr>
            <a:lvl9pPr marL="3657600" algn="l" defTabSz="914400" rtl="0" eaLnBrk="1" latinLnBrk="0" hangingPunct="1">
              <a:defRPr sz="4400" kern="1200">
                <a:solidFill>
                  <a:srgbClr val="000000"/>
                </a:solidFill>
                <a:latin typeface="Helvetica Light"/>
                <a:ea typeface="Helvetica Light"/>
                <a:cs typeface="Helvetica Light"/>
                <a:sym typeface="Helvetica Light"/>
              </a:defRPr>
            </a:lvl9pPr>
          </a:lstStyle>
          <a:p>
            <a:fld id="{99ECEAF9-2139-4BBA-9C3E-D09FE16B2BC1}" type="slidenum">
              <a:rPr lang="fr-FR" altLang="fr-FR" smtClean="0"/>
              <a:pPr/>
              <a:t>4</a:t>
            </a:fld>
            <a:endParaRPr lang="fr-FR" altLang="fr-FR" dirty="0"/>
          </a:p>
        </p:txBody>
      </p:sp>
      <p:sp>
        <p:nvSpPr>
          <p:cNvPr id="8" name="Rectangle 7">
            <a:extLst>
              <a:ext uri="{FF2B5EF4-FFF2-40B4-BE49-F238E27FC236}">
                <a16:creationId xmlns:a16="http://schemas.microsoft.com/office/drawing/2014/main" id="{2790DFD9-3A5F-394A-9AAA-EEDD7E8952E1}"/>
              </a:ext>
            </a:extLst>
          </p:cNvPr>
          <p:cNvSpPr/>
          <p:nvPr>
            <p:custDataLst>
              <p:tags r:id="rId3"/>
            </p:custDataLst>
          </p:nvPr>
        </p:nvSpPr>
        <p:spPr>
          <a:xfrm>
            <a:off x="12429744" y="3818020"/>
            <a:ext cx="11184317" cy="10064294"/>
          </a:xfrm>
          <a:prstGeom prst="rect">
            <a:avLst/>
          </a:prstGeom>
        </p:spPr>
        <p:txBody>
          <a:bodyPr wrap="square">
            <a:spAutoFit/>
          </a:bodyPr>
          <a:lstStyle/>
          <a:p>
            <a:pPr marL="742950" indent="-742950" eaLnBrk="1" hangingPunct="1">
              <a:spcAft>
                <a:spcPts val="1200"/>
              </a:spcAft>
              <a:buAutoNum type="arabicPeriod" startAt="3"/>
              <a:tabLst>
                <a:tab pos="895350" algn="l"/>
              </a:tabLst>
            </a:pPr>
            <a:r>
              <a:rPr lang="fr-FR" altLang="fr-FR" sz="4000" dirty="0">
                <a:latin typeface="Helvetica" pitchFamily="2" charset="0"/>
              </a:rPr>
              <a:t>La santé et la sécurité au travail (p. 42)</a:t>
            </a:r>
          </a:p>
          <a:p>
            <a:pPr marL="0" indent="0" eaLnBrk="1" hangingPunct="1">
              <a:spcAft>
                <a:spcPts val="1200"/>
              </a:spcAft>
              <a:buNone/>
              <a:tabLst>
                <a:tab pos="895350" algn="l"/>
              </a:tabLst>
            </a:pPr>
            <a:r>
              <a:rPr lang="fr-FR" altLang="fr-FR" dirty="0">
                <a:latin typeface="Helvetica" pitchFamily="2" charset="0"/>
              </a:rPr>
              <a:t>		</a:t>
            </a:r>
            <a:r>
              <a:rPr lang="fr-FR" altLang="fr-FR" sz="3600" dirty="0">
                <a:latin typeface="Helvetica" pitchFamily="2" charset="0"/>
              </a:rPr>
              <a:t>3.1 La LATMP (p. 42)</a:t>
            </a:r>
          </a:p>
          <a:p>
            <a:pPr marL="0" indent="0" eaLnBrk="1" hangingPunct="1">
              <a:spcAft>
                <a:spcPts val="1200"/>
              </a:spcAft>
              <a:buNone/>
              <a:tabLst>
                <a:tab pos="895350" algn="l"/>
              </a:tabLst>
            </a:pPr>
            <a:r>
              <a:rPr lang="fr-FR" altLang="fr-FR" sz="3600" dirty="0">
                <a:latin typeface="Helvetica" pitchFamily="2" charset="0"/>
              </a:rPr>
              <a:t>		3.2 Les lésions professionnelles: le suivi d’un   			dossier (p. 47)</a:t>
            </a:r>
          </a:p>
          <a:p>
            <a:pPr marL="0" indent="0" eaLnBrk="1" hangingPunct="1">
              <a:spcAft>
                <a:spcPts val="1200"/>
              </a:spcAft>
              <a:buNone/>
              <a:tabLst>
                <a:tab pos="1609725" algn="l"/>
              </a:tabLst>
            </a:pPr>
            <a:r>
              <a:rPr lang="fr-FR" altLang="fr-FR" sz="3600" dirty="0">
                <a:latin typeface="Helvetica" pitchFamily="2" charset="0"/>
              </a:rPr>
              <a:t>	3.3 La santé et la sécurité au travail (p. 53)</a:t>
            </a:r>
          </a:p>
          <a:p>
            <a:pPr marL="0" indent="0" eaLnBrk="1" hangingPunct="1">
              <a:spcAft>
                <a:spcPts val="1200"/>
              </a:spcAft>
              <a:buNone/>
              <a:tabLst>
                <a:tab pos="1609725" algn="l"/>
              </a:tabLst>
            </a:pPr>
            <a:endParaRPr lang="fr-FR" altLang="fr-FR" dirty="0">
              <a:latin typeface="Helvetica" pitchFamily="2" charset="0"/>
            </a:endParaRPr>
          </a:p>
          <a:p>
            <a:pPr marL="742950" indent="-742950" eaLnBrk="1" hangingPunct="1">
              <a:spcAft>
                <a:spcPts val="1200"/>
              </a:spcAft>
              <a:buAutoNum type="arabicPeriod" startAt="4"/>
            </a:pPr>
            <a:r>
              <a:rPr lang="fr-FR" altLang="fr-FR" sz="4000" dirty="0">
                <a:latin typeface="Helvetica" pitchFamily="2" charset="0"/>
              </a:rPr>
              <a:t>Le Comité d’examen (p. 56)</a:t>
            </a:r>
          </a:p>
          <a:p>
            <a:pPr eaLnBrk="1" hangingPunct="1">
              <a:spcAft>
                <a:spcPts val="1200"/>
              </a:spcAft>
            </a:pPr>
            <a:r>
              <a:rPr lang="fr-FR" altLang="fr-FR" sz="4000" dirty="0">
                <a:latin typeface="Helvetica" pitchFamily="2" charset="0"/>
              </a:rPr>
              <a:t>		</a:t>
            </a:r>
            <a:r>
              <a:rPr lang="fr-FR" altLang="fr-FR" sz="3600" dirty="0">
                <a:latin typeface="Helvetica" pitchFamily="2" charset="0"/>
              </a:rPr>
              <a:t>4.1 Conditions pour agir comme technicien 				ambulancier (p. 56)</a:t>
            </a:r>
          </a:p>
          <a:p>
            <a:pPr eaLnBrk="1" hangingPunct="1">
              <a:spcAft>
                <a:spcPts val="1200"/>
              </a:spcAft>
            </a:pPr>
            <a:r>
              <a:rPr lang="fr-FR" altLang="fr-FR" sz="3600" dirty="0">
                <a:latin typeface="Helvetica" pitchFamily="2" charset="0"/>
              </a:rPr>
              <a:t>		4.2 Le processus et les critères (p. 57)</a:t>
            </a:r>
          </a:p>
          <a:p>
            <a:pPr eaLnBrk="1" hangingPunct="1">
              <a:spcAft>
                <a:spcPts val="1200"/>
              </a:spcAft>
            </a:pPr>
            <a:endParaRPr lang="fr-FR" altLang="fr-FR" sz="4000" dirty="0">
              <a:latin typeface="Helvetica" pitchFamily="2" charset="0"/>
            </a:endParaRPr>
          </a:p>
          <a:p>
            <a:pPr marL="742950" indent="-742950" eaLnBrk="1" hangingPunct="1">
              <a:spcAft>
                <a:spcPts val="1200"/>
              </a:spcAft>
              <a:buAutoNum type="arabicPeriod" startAt="5"/>
            </a:pPr>
            <a:r>
              <a:rPr lang="fr-FR" altLang="fr-FR" sz="4000" dirty="0">
                <a:latin typeface="Helvetica" pitchFamily="2" charset="0"/>
              </a:rPr>
              <a:t>Ressources disponibles (p.64)</a:t>
            </a:r>
          </a:p>
          <a:p>
            <a:pPr eaLnBrk="1" hangingPunct="1"/>
            <a:r>
              <a:rPr lang="fr-FR" altLang="fr-FR" sz="4000" dirty="0">
                <a:latin typeface="Helvetica" pitchFamily="2" charset="0"/>
              </a:rPr>
              <a:t>		</a:t>
            </a:r>
            <a:endParaRPr lang="fr-FR" altLang="fr-FR" sz="3600" dirty="0">
              <a:latin typeface="Helvetica" pitchFamily="2" charset="0"/>
            </a:endParaRPr>
          </a:p>
          <a:p>
            <a:pPr eaLnBrk="1" hangingPunct="1"/>
            <a:endParaRPr lang="fr-FR" altLang="fr-FR" sz="4000" dirty="0">
              <a:latin typeface="Helvetica" pitchFamily="2" charset="0"/>
            </a:endParaRPr>
          </a:p>
        </p:txBody>
      </p:sp>
      <p:pic>
        <p:nvPicPr>
          <p:cNvPr id="6" name="Image 5">
            <a:extLst>
              <a:ext uri="{FF2B5EF4-FFF2-40B4-BE49-F238E27FC236}">
                <a16:creationId xmlns:a16="http://schemas.microsoft.com/office/drawing/2014/main" id="{FB0B1319-050E-9C45-B81F-A30065B9200E}"/>
              </a:ext>
            </a:extLst>
          </p:cNvPr>
          <p:cNvPicPr>
            <a:picLocks noChangeAspect="1"/>
          </p:cNvPicPr>
          <p:nvPr>
            <p:custDataLst>
              <p:tags r:id="rId4"/>
            </p:custDataLst>
          </p:nvPr>
        </p:nvPicPr>
        <p:blipFill>
          <a:blip r:embed="rId7"/>
          <a:stretch>
            <a:fillRect/>
          </a:stretch>
        </p:blipFill>
        <p:spPr>
          <a:xfrm>
            <a:off x="0" y="0"/>
            <a:ext cx="11734800" cy="7810500"/>
          </a:xfrm>
          <a:prstGeom prst="rect">
            <a:avLst/>
          </a:prstGeom>
        </p:spPr>
      </p:pic>
    </p:spTree>
    <p:extLst>
      <p:ext uri="{BB962C8B-B14F-4D97-AF65-F5344CB8AC3E}">
        <p14:creationId xmlns:p14="http://schemas.microsoft.com/office/powerpoint/2010/main" val="77174722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40</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96112" y="2731817"/>
            <a:ext cx="22666596"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r>
              <a:rPr lang="fr-CA" sz="3000" b="1" u="sng" dirty="0">
                <a:latin typeface="Helvetica" pitchFamily="2" charset="0"/>
              </a:rPr>
              <a:t>Conseils pratiques </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Préférable qu’un représentant syndical soit présent lors de l’audition;</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La convention collective prévoit qu’un représentant syndical peut s’absenter du travail sans perte de traitement pour la préparation et l’audition de grief (article 7.01 de la convention collective);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Éviter de parler durant l’audience, il est préférable de glisser un mot à l’avocat;</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Éviter de parler au témoin de la cause jusqu’à la fin de son témoignage;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Possibilité de prendre une pause;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représentant syndical doit être propre et bien habillé;</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lieu de l’audience est au choix des parties;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Les audiences ne sont pas enregistrées, sauf exception;</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Prendre de bonnes notes durant l’audience.</a:t>
            </a: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2.4 Les auditions de griefs </a:t>
            </a:r>
            <a:endParaRPr lang="fr-FR" sz="7000" dirty="0">
              <a:latin typeface="Helvetica" pitchFamily="2" charset="0"/>
            </a:endParaRPr>
          </a:p>
        </p:txBody>
      </p:sp>
    </p:spTree>
    <p:extLst>
      <p:ext uri="{BB962C8B-B14F-4D97-AF65-F5344CB8AC3E}">
        <p14:creationId xmlns:p14="http://schemas.microsoft.com/office/powerpoint/2010/main" val="2331300965"/>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41</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121245"/>
            <a:ext cx="21621579" cy="12413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b="1" u="sng" dirty="0">
                <a:latin typeface="Helvetica" pitchFamily="2" charset="0"/>
              </a:rPr>
              <a:t>Conseils pratiques </a:t>
            </a: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Le grief appartient au syndicat : le syndicat a le dernier mot;</a:t>
            </a: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Pas besoin du consentement des membres afin de régler un grief  (plus prudent de l’obtenir dans certains dossiers);</a:t>
            </a: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Les mesures disciplinaires et les congédiements : des cas plus sensibles (une opinion juridique est fortement recommandée);</a:t>
            </a: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Possibilité de suspendre </a:t>
            </a:r>
            <a:r>
              <a:rPr lang="fr-CA" sz="3000" i="1" dirty="0">
                <a:latin typeface="Helvetica" pitchFamily="2" charset="0"/>
              </a:rPr>
              <a:t>sine die </a:t>
            </a:r>
            <a:r>
              <a:rPr lang="fr-CA" sz="3000" dirty="0">
                <a:latin typeface="Helvetica" pitchFamily="2" charset="0"/>
              </a:rPr>
              <a:t>une audition si les parties sont en pourparlers de règlement;</a:t>
            </a: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Les frais d’arbitrage et d’annulation sont payables à parts égales entre les parties (article 9.11 de la convention collective);</a:t>
            </a:r>
          </a:p>
          <a:p>
            <a:pPr marL="514350" indent="-514350" algn="just" fontAlgn="auto">
              <a:spcBef>
                <a:spcPts val="0"/>
              </a:spcBef>
              <a:spcAft>
                <a:spcPts val="0"/>
              </a:spcAft>
              <a:buFont typeface="Arial" panose="020B0604020202020204" pitchFamily="34" charset="0"/>
              <a:buChar char="•"/>
            </a:pPr>
            <a:r>
              <a:rPr lang="fr-CA" sz="3000" dirty="0">
                <a:latin typeface="Helvetica" pitchFamily="2" charset="0"/>
              </a:rPr>
              <a:t>Frais d’annulation de manière générale :</a:t>
            </a:r>
          </a:p>
          <a:p>
            <a:pPr lvl="2" indent="0" algn="just" fontAlgn="auto">
              <a:spcBef>
                <a:spcPts val="0"/>
              </a:spcBef>
              <a:spcAft>
                <a:spcPts val="0"/>
              </a:spcAft>
            </a:pPr>
            <a:endParaRPr lang="fr-CA" sz="2000" dirty="0">
              <a:latin typeface="Helvetica" pitchFamily="2" charset="0"/>
            </a:endParaRPr>
          </a:p>
          <a:p>
            <a:pPr marL="1428750" lvl="2" indent="-476250" algn="just" fontAlgn="auto">
              <a:spcBef>
                <a:spcPts val="0"/>
              </a:spcBef>
              <a:spcAft>
                <a:spcPts val="0"/>
              </a:spcAft>
              <a:buFont typeface="Arial" panose="020B0604020202020204" pitchFamily="34" charset="0"/>
              <a:buChar char="•"/>
            </a:pPr>
            <a:r>
              <a:rPr lang="fr-CA" sz="3000" dirty="0">
                <a:latin typeface="Helvetica" pitchFamily="2" charset="0"/>
              </a:rPr>
              <a:t>1 à 10 jours : 6 heures au taux horaire de l’arbitre plus les frais inhérents;</a:t>
            </a:r>
          </a:p>
          <a:p>
            <a:pPr marL="1428750" lvl="2" indent="-476250" algn="just" fontAlgn="auto">
              <a:spcBef>
                <a:spcPts val="0"/>
              </a:spcBef>
              <a:spcAft>
                <a:spcPts val="0"/>
              </a:spcAft>
              <a:buFont typeface="Arial" panose="020B0604020202020204" pitchFamily="34" charset="0"/>
              <a:buChar char="•"/>
            </a:pPr>
            <a:r>
              <a:rPr lang="fr-CA" sz="3000" dirty="0">
                <a:latin typeface="Helvetica" pitchFamily="2" charset="0"/>
              </a:rPr>
              <a:t>11 à 30 jours : 4 heures au taux horaire de l’arbitre plus les frais inhérents;</a:t>
            </a:r>
          </a:p>
          <a:p>
            <a:pPr marL="1428750" lvl="2" indent="-476250" algn="just" fontAlgn="auto">
              <a:spcBef>
                <a:spcPts val="0"/>
              </a:spcBef>
              <a:spcAft>
                <a:spcPts val="0"/>
              </a:spcAft>
              <a:buFont typeface="Arial" panose="020B0604020202020204" pitchFamily="34" charset="0"/>
              <a:buChar char="•"/>
            </a:pPr>
            <a:r>
              <a:rPr lang="fr-CA" sz="3000" dirty="0">
                <a:latin typeface="Helvetica" pitchFamily="2" charset="0"/>
              </a:rPr>
              <a:t>31 à 60 jours : 2 heures au taux horaire de l’arbitre plus les frais inhérents;</a:t>
            </a:r>
          </a:p>
          <a:p>
            <a:pPr marL="1428750" lvl="2" indent="-476250" algn="just" fontAlgn="auto">
              <a:spcBef>
                <a:spcPts val="0"/>
              </a:spcBef>
              <a:spcAft>
                <a:spcPts val="0"/>
              </a:spcAft>
              <a:buFont typeface="Arial" panose="020B0604020202020204" pitchFamily="34" charset="0"/>
              <a:buChar char="•"/>
            </a:pPr>
            <a:r>
              <a:rPr lang="fr-CA" sz="3000" dirty="0">
                <a:latin typeface="Helvetica" pitchFamily="2" charset="0"/>
              </a:rPr>
              <a:t>61 à 90 jours : 1 heure au taux horaire de l’arbitre plus les frais inhérents.</a:t>
            </a:r>
          </a:p>
          <a:p>
            <a:pPr marL="952500" lvl="2" indent="0"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Un grief est réglé par une entente écrite entre les parties à moins de désistement du syndicat;</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Préférable de soumettre l’entente aux avocats;</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Une entente de règlement d’un grief n’a pas besoin de passer en assemblée ou être déposée au ministère du travail, sauf dans le cas où elle modifie un aspect de la convention collective (article 72 C.t.).</a:t>
            </a: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15097653" cy="2246769"/>
          </a:xfrm>
          <a:prstGeom prst="rect">
            <a:avLst/>
          </a:prstGeom>
        </p:spPr>
        <p:txBody>
          <a:bodyPr wrap="square">
            <a:spAutoFit/>
          </a:bodyPr>
          <a:lstStyle/>
          <a:p>
            <a:r>
              <a:rPr lang="fr-CA" sz="7000" dirty="0">
                <a:solidFill>
                  <a:srgbClr val="6DA52D"/>
                </a:solidFill>
                <a:latin typeface="Helvetica" pitchFamily="2" charset="0"/>
                <a:sym typeface="Helvetica"/>
              </a:rPr>
              <a:t>SECTION 2 : LES GRIEFS</a:t>
            </a:r>
          </a:p>
          <a:p>
            <a:r>
              <a:rPr lang="fr-FR" altLang="fr-FR" sz="7000" dirty="0">
                <a:solidFill>
                  <a:schemeClr val="tx2">
                    <a:lumMod val="60000"/>
                    <a:lumOff val="40000"/>
                  </a:schemeClr>
                </a:solidFill>
                <a:latin typeface="Helvetica" pitchFamily="2" charset="0"/>
              </a:rPr>
              <a:t>2.5 Les règlements des griefs </a:t>
            </a:r>
            <a:endParaRPr lang="fr-FR" sz="7000" dirty="0">
              <a:latin typeface="Helvetica" pitchFamily="2" charset="0"/>
            </a:endParaRPr>
          </a:p>
        </p:txBody>
      </p:sp>
    </p:spTree>
    <p:extLst>
      <p:ext uri="{BB962C8B-B14F-4D97-AF65-F5344CB8AC3E}">
        <p14:creationId xmlns:p14="http://schemas.microsoft.com/office/powerpoint/2010/main" val="229518614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42</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305912"/>
            <a:ext cx="21621579" cy="12044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b="1" u="sng" dirty="0">
              <a:latin typeface="Helvetica" pitchFamily="2" charset="0"/>
            </a:endParaRPr>
          </a:p>
          <a:p>
            <a:pPr algn="just" fontAlgn="auto">
              <a:spcBef>
                <a:spcPts val="0"/>
              </a:spcBef>
              <a:spcAft>
                <a:spcPts val="0"/>
              </a:spcAft>
            </a:pPr>
            <a:r>
              <a:rPr lang="fr-CA" sz="3000" b="1" u="sng" dirty="0">
                <a:latin typeface="Helvetica" pitchFamily="2" charset="0"/>
              </a:rPr>
              <a:t>Principes généraux </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La </a:t>
            </a:r>
            <a:r>
              <a:rPr lang="fr-CA" sz="2800" i="1" dirty="0">
                <a:latin typeface="Helvetica" pitchFamily="2" charset="0"/>
              </a:rPr>
              <a:t>Loi sur les accidents du travail et les maladies professionnelles</a:t>
            </a:r>
            <a:r>
              <a:rPr lang="fr-CA" sz="2800" dirty="0">
                <a:latin typeface="Helvetica" pitchFamily="2" charset="0"/>
              </a:rPr>
              <a:t> est la loi de principe (ci-après : « </a:t>
            </a:r>
            <a:r>
              <a:rPr lang="fr-CA" sz="2800" i="1" dirty="0">
                <a:latin typeface="Helvetica" pitchFamily="2" charset="0"/>
              </a:rPr>
              <a:t>LATMP</a:t>
            </a:r>
            <a:r>
              <a:rPr lang="fr-CA" sz="2800" dirty="0">
                <a:latin typeface="Helvetica" pitchFamily="2" charset="0"/>
              </a:rPr>
              <a:t> »);</a:t>
            </a:r>
          </a:p>
          <a:p>
            <a:pPr algn="just" fontAlgn="auto">
              <a:spcBef>
                <a:spcPts val="0"/>
              </a:spcBef>
              <a:spcAft>
                <a:spcPts val="0"/>
              </a:spcAft>
            </a:pPr>
            <a:endParaRPr lang="fr-CA" sz="28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Réclamation :</a:t>
            </a:r>
          </a:p>
          <a:p>
            <a:pPr marL="931863" lvl="2" indent="-457200" algn="just" fontAlgn="auto">
              <a:spcBef>
                <a:spcPts val="0"/>
              </a:spcBef>
              <a:spcAft>
                <a:spcPts val="0"/>
              </a:spcAft>
              <a:buFont typeface="Helvetica" panose="020B0604020202020204" pitchFamily="34" charset="0"/>
              <a:buChar char="─"/>
            </a:pPr>
            <a:r>
              <a:rPr lang="fr-CA" sz="2800" dirty="0">
                <a:latin typeface="Helvetica" pitchFamily="2" charset="0"/>
              </a:rPr>
              <a:t>Lorsque vous vous blessez au travail ou que vous êtes malade par le fait du travail, faites une réclamation;</a:t>
            </a:r>
          </a:p>
          <a:p>
            <a:pPr marL="931863" lvl="2" indent="-457200" algn="just" fontAlgn="auto">
              <a:spcBef>
                <a:spcPts val="0"/>
              </a:spcBef>
              <a:spcAft>
                <a:spcPts val="0"/>
              </a:spcAft>
              <a:buFont typeface="Helvetica" panose="020B0604020202020204" pitchFamily="34" charset="0"/>
              <a:buChar char="─"/>
            </a:pPr>
            <a:r>
              <a:rPr lang="fr-CA" sz="2800" dirty="0">
                <a:latin typeface="Helvetica" pitchFamily="2" charset="0"/>
              </a:rPr>
              <a:t>Déclarez la situation rapidement à votre employeur;</a:t>
            </a:r>
          </a:p>
          <a:p>
            <a:pPr marL="931863" lvl="2" indent="-457200" algn="just" fontAlgn="auto">
              <a:spcBef>
                <a:spcPts val="0"/>
              </a:spcBef>
              <a:spcAft>
                <a:spcPts val="0"/>
              </a:spcAft>
              <a:buFont typeface="Helvetica" panose="020B0604020202020204" pitchFamily="34" charset="0"/>
              <a:buChar char="─"/>
            </a:pPr>
            <a:r>
              <a:rPr lang="fr-CA" sz="2800" dirty="0">
                <a:latin typeface="Helvetica" pitchFamily="2" charset="0"/>
              </a:rPr>
              <a:t>Si vous avez des douleurs au travail, vous devriez également déclarer la situation à votre employeur;</a:t>
            </a:r>
          </a:p>
          <a:p>
            <a:pPr marL="931863" lvl="2" indent="-457200" algn="just" fontAlgn="auto">
              <a:spcBef>
                <a:spcPts val="0"/>
              </a:spcBef>
              <a:spcAft>
                <a:spcPts val="0"/>
              </a:spcAft>
              <a:buFont typeface="Helvetica" panose="020B0604020202020204" pitchFamily="34" charset="0"/>
              <a:buChar char="─"/>
            </a:pPr>
            <a:r>
              <a:rPr lang="fr-CA" sz="2800" dirty="0">
                <a:latin typeface="Helvetica" pitchFamily="2" charset="0"/>
              </a:rPr>
              <a:t>Suite à sa déclaration à l’employeur, consultez un médecin rapidement;  </a:t>
            </a:r>
          </a:p>
          <a:p>
            <a:pPr marL="931863" lvl="2" indent="-457200" algn="just" fontAlgn="auto">
              <a:spcBef>
                <a:spcPts val="0"/>
              </a:spcBef>
              <a:spcAft>
                <a:spcPts val="0"/>
              </a:spcAft>
              <a:buFont typeface="Helvetica" panose="020B0604020202020204" pitchFamily="34" charset="0"/>
              <a:buChar char="─"/>
            </a:pPr>
            <a:r>
              <a:rPr lang="fr-CA" sz="2800" dirty="0">
                <a:latin typeface="Helvetica" pitchFamily="2" charset="0"/>
              </a:rPr>
              <a:t>En cas de doute, toujours faire une réclamation à la CNESST.</a:t>
            </a:r>
          </a:p>
          <a:p>
            <a:pPr marL="474663" lvl="2" indent="0" algn="just" fontAlgn="auto">
              <a:spcBef>
                <a:spcPts val="0"/>
              </a:spcBef>
              <a:spcAft>
                <a:spcPts val="0"/>
              </a:spcAft>
            </a:pPr>
            <a:endParaRPr lang="fr-CA" sz="28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Avantages : </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Prestations jusqu’à 65 ans (90% du revenu net sous réserve du maximum assurable, soit 76 500 $ en 2019, et de la détermination d’un emploi convenable);</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Après 65 ans, réduction des prestations (25% par année jusqu’à 68 ans);</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Indemnité en cas d’atteinte permanente;</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Processus de réadaptation;</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Soins et traitements;</a:t>
            </a:r>
          </a:p>
          <a:p>
            <a:pPr marL="1068388" indent="-457200" algn="just" fontAlgn="auto">
              <a:spcBef>
                <a:spcPts val="0"/>
              </a:spcBef>
              <a:spcAft>
                <a:spcPts val="0"/>
              </a:spcAft>
              <a:buFont typeface="Helvetica" panose="020B0604020202020204" pitchFamily="34" charset="0"/>
              <a:buChar char="─"/>
            </a:pPr>
            <a:r>
              <a:rPr lang="fr-CA" sz="2800" dirty="0">
                <a:latin typeface="Helvetica" pitchFamily="2" charset="0"/>
              </a:rPr>
              <a:t>Surveillance de l’obligation d’accommodement par l’organisme.</a:t>
            </a: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spTree>
    <p:extLst>
      <p:ext uri="{BB962C8B-B14F-4D97-AF65-F5344CB8AC3E}">
        <p14:creationId xmlns:p14="http://schemas.microsoft.com/office/powerpoint/2010/main" val="93911497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43</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52327" y="744469"/>
            <a:ext cx="21621579" cy="11613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b="1" u="sng" dirty="0">
              <a:latin typeface="Helvetica" pitchFamily="2" charset="0"/>
            </a:endParaRPr>
          </a:p>
          <a:p>
            <a:pPr algn="just" fontAlgn="auto">
              <a:spcBef>
                <a:spcPts val="0"/>
              </a:spcBef>
              <a:spcAft>
                <a:spcPts val="0"/>
              </a:spcAft>
            </a:pPr>
            <a:r>
              <a:rPr lang="fr-CA" sz="3000" b="1" u="sng" dirty="0">
                <a:latin typeface="Helvetica" pitchFamily="2" charset="0"/>
              </a:rPr>
              <a:t>Le rôle du représentant syndical </a:t>
            </a:r>
          </a:p>
          <a:p>
            <a:pPr algn="just" fontAlgn="auto">
              <a:spcBef>
                <a:spcPts val="0"/>
              </a:spcBef>
              <a:spcAft>
                <a:spcPts val="0"/>
              </a:spcAft>
            </a:pPr>
            <a:endParaRPr lang="fr-CA" sz="3000" b="1" u="sng"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L’article 47.2 </a:t>
            </a:r>
            <a:r>
              <a:rPr lang="fr-CA" sz="2800" dirty="0" err="1">
                <a:latin typeface="Helvetica" pitchFamily="2" charset="0"/>
              </a:rPr>
              <a:t>C.t</a:t>
            </a:r>
            <a:r>
              <a:rPr lang="fr-CA" sz="2800" dirty="0">
                <a:latin typeface="Helvetica" pitchFamily="2" charset="0"/>
              </a:rPr>
              <a:t>. et le devoir de représentation syndical ne s’appliquent pas en matière de CNESST (</a:t>
            </a:r>
            <a:r>
              <a:rPr lang="fr-CA" sz="2800" i="1" dirty="0">
                <a:latin typeface="Helvetica" pitchFamily="2" charset="0"/>
              </a:rPr>
              <a:t>Bergeron</a:t>
            </a:r>
            <a:r>
              <a:rPr lang="fr-CA" sz="2800" dirty="0">
                <a:latin typeface="Helvetica" pitchFamily="2" charset="0"/>
              </a:rPr>
              <a:t> c. </a:t>
            </a:r>
            <a:r>
              <a:rPr lang="fr-CA" sz="2800" i="1" dirty="0">
                <a:latin typeface="Helvetica" pitchFamily="2" charset="0"/>
              </a:rPr>
              <a:t>Syndicat des agents de la paix en services correctionnels du Québec</a:t>
            </a:r>
            <a:r>
              <a:rPr lang="fr-CA" sz="2800" dirty="0">
                <a:latin typeface="Helvetica" pitchFamily="2" charset="0"/>
              </a:rPr>
              <a:t>, 2008 QCCRT 186);</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 service de représentation est offert par la FPHQ;</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 représentant syndical fait le pont entre les avocats et le membre pour la représentation;</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 représentant syndical doit tout de même agir avec diligence et ne pas véhiculer de la mauvaise information aux membres;</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 syndicat a la discrétion de payer </a:t>
            </a:r>
            <a:r>
              <a:rPr lang="fr-CA" sz="2800" dirty="0">
                <a:solidFill>
                  <a:schemeClr val="tx1"/>
                </a:solidFill>
                <a:latin typeface="Helvetica" pitchFamily="2" charset="0"/>
              </a:rPr>
              <a:t>les frais d’avocats ou d’expertise dans </a:t>
            </a:r>
            <a:r>
              <a:rPr lang="fr-CA" sz="2800" dirty="0">
                <a:latin typeface="Helvetica" pitchFamily="2" charset="0"/>
              </a:rPr>
              <a:t>un dossier de CNESST (possibilité de demander une opinion juridique);</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Principe important à retenir : le dossier n’appartient pas au syndicat! Le syndicat paie les avocats et donc il a un droit de regard, mais le client reste le travailleur;</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Les frais d’expertise : à la discrétion du syndicat (possibilité de demander une opinion juridique);</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Les frais du dossier : à la discrétion du syndicat (possibilité de demander une opinion juridique);</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Les documents médicaux sont confidentiels, il faut éviter de les transmettre à des tiers, sous réserve de l’accord du membre;</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Surveiller l’application des dispositions de la convention collective (article 25.10 de la convention collective : avances et top-off);</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Advenant la présence de limitations fonctionnelles : responsabilité de négocier un poste d’accommodement avec l’employeur, l’obligation d’accommodement du syndicat également.</a:t>
            </a:r>
          </a:p>
          <a:p>
            <a:pPr marL="457200" indent="-457200" algn="just" fontAlgn="auto">
              <a:spcBef>
                <a:spcPts val="0"/>
              </a:spcBef>
              <a:spcAft>
                <a:spcPts val="0"/>
              </a:spcAft>
              <a:buFont typeface="Arial" panose="020B0604020202020204" pitchFamily="34" charset="0"/>
              <a:buChar char="•"/>
            </a:pPr>
            <a:endParaRPr lang="fr-CA" sz="2800" dirty="0">
              <a:latin typeface="Helvetica" pitchFamily="2" charset="0"/>
            </a:endParaRP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spTree>
    <p:extLst>
      <p:ext uri="{BB962C8B-B14F-4D97-AF65-F5344CB8AC3E}">
        <p14:creationId xmlns:p14="http://schemas.microsoft.com/office/powerpoint/2010/main" val="658102065"/>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44</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2675793"/>
            <a:ext cx="21621579"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b="1" u="sng" dirty="0">
              <a:latin typeface="Helvetica" pitchFamily="2" charset="0"/>
            </a:endParaRPr>
          </a:p>
          <a:p>
            <a:pPr algn="just" fontAlgn="auto">
              <a:spcBef>
                <a:spcPts val="0"/>
              </a:spcBef>
              <a:spcAft>
                <a:spcPts val="0"/>
              </a:spcAft>
            </a:pPr>
            <a:r>
              <a:rPr lang="fr-CA" sz="3000" b="1" u="sng" dirty="0">
                <a:latin typeface="Helvetica" pitchFamily="2" charset="0"/>
              </a:rPr>
              <a:t>STATISTIQUES CHEZ LES TECHNICIENS AMBULANCIERS ENTRE 1997 ET 2006 AU QUÉBEC (SOURCE: IRSST)</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4 579 CAS DE LÉSIONS INDEMNISÉES ONT ENTRAÎNÉ UNE ABSENCE DU TRAVAIL;</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290 713 JOURNÉES D’ABSENCE CAUSÉES PAR DES LÉSIONS PROFESSIONNELLES;</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DURÉE D’ABSENCE MOYENNE DE 2 MOIS ET PLUS;</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47% DES LÉSIONS TOUCHENT LE DOS ET LA COLONNE VERTÉBRALE;</a:t>
            </a:r>
          </a:p>
          <a:p>
            <a:pPr marL="457200" indent="-457200" algn="just" fontAlgn="auto">
              <a:spcBef>
                <a:spcPts val="0"/>
              </a:spcBef>
              <a:spcAft>
                <a:spcPts val="0"/>
              </a:spcAft>
              <a:buFont typeface="Arial" panose="020B0604020202020204" pitchFamily="34" charset="0"/>
              <a:buChar char="•"/>
            </a:pPr>
            <a:r>
              <a:rPr lang="fr-CA" sz="2800" dirty="0">
                <a:latin typeface="Helvetica" pitchFamily="2" charset="0"/>
              </a:rPr>
              <a:t>8% DES LÉSIONS TOUCHENT LES ÉPAULES.</a:t>
            </a:r>
          </a:p>
          <a:p>
            <a:pPr algn="just" fontAlgn="auto">
              <a:spcBef>
                <a:spcPts val="0"/>
              </a:spcBef>
              <a:spcAft>
                <a:spcPts val="0"/>
              </a:spcAft>
            </a:pPr>
            <a:endParaRPr lang="fr-CA" sz="28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spTree>
    <p:extLst>
      <p:ext uri="{BB962C8B-B14F-4D97-AF65-F5344CB8AC3E}">
        <p14:creationId xmlns:p14="http://schemas.microsoft.com/office/powerpoint/2010/main" val="147205280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45</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1001884" y="2829683"/>
            <a:ext cx="21621579"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b="1" u="sng" dirty="0">
              <a:latin typeface="Helvetica" pitchFamily="2" charset="0"/>
            </a:endParaRPr>
          </a:p>
          <a:p>
            <a:pPr algn="just" fontAlgn="auto">
              <a:spcBef>
                <a:spcPts val="0"/>
              </a:spcBef>
              <a:spcAft>
                <a:spcPts val="0"/>
              </a:spcAft>
            </a:pPr>
            <a:r>
              <a:rPr lang="fr-CA" sz="3000" b="1" u="sng" dirty="0">
                <a:latin typeface="Helvetica" pitchFamily="2" charset="0"/>
              </a:rPr>
              <a:t>STATISTIQUES CHEZ LES RÉPARTITEURS MÉDICAUX D’URGENCE (SOURCE: IRSST)</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cap="all" dirty="0">
                <a:latin typeface="Helvetica" pitchFamily="2" charset="0"/>
              </a:rPr>
              <a:t>49,3% des RMU souffriraient de douleurs au cou;</a:t>
            </a:r>
          </a:p>
          <a:p>
            <a:pPr marL="457200" indent="-457200" algn="just" fontAlgn="auto">
              <a:spcBef>
                <a:spcPts val="0"/>
              </a:spcBef>
              <a:spcAft>
                <a:spcPts val="0"/>
              </a:spcAft>
              <a:buFont typeface="Arial" panose="020B0604020202020204" pitchFamily="34" charset="0"/>
              <a:buChar char="•"/>
            </a:pPr>
            <a:r>
              <a:rPr lang="fr-CA" sz="3000" cap="all" dirty="0">
                <a:latin typeface="Helvetica" pitchFamily="2" charset="0"/>
              </a:rPr>
              <a:t>48,3% des RMU souffriraient des douleurs au bas du dos;</a:t>
            </a:r>
          </a:p>
          <a:p>
            <a:pPr marL="457200" indent="-457200" algn="just" fontAlgn="auto">
              <a:spcBef>
                <a:spcPts val="0"/>
              </a:spcBef>
              <a:spcAft>
                <a:spcPts val="0"/>
              </a:spcAft>
              <a:buFont typeface="Arial" panose="020B0604020202020204" pitchFamily="34" charset="0"/>
              <a:buChar char="•"/>
            </a:pPr>
            <a:r>
              <a:rPr lang="fr-CA" sz="3000" cap="all" dirty="0">
                <a:latin typeface="Helvetica" pitchFamily="2" charset="0"/>
              </a:rPr>
              <a:t>49% des RMU seraient en épuisement professionnel;</a:t>
            </a:r>
          </a:p>
          <a:p>
            <a:pPr marL="457200" indent="-457200" algn="just" fontAlgn="auto">
              <a:spcBef>
                <a:spcPts val="0"/>
              </a:spcBef>
              <a:spcAft>
                <a:spcPts val="0"/>
              </a:spcAft>
              <a:buFont typeface="Arial" panose="020B0604020202020204" pitchFamily="34" charset="0"/>
              <a:buChar char="•"/>
            </a:pPr>
            <a:r>
              <a:rPr lang="fr-CA" sz="3000" cap="all" dirty="0">
                <a:latin typeface="Helvetica" pitchFamily="2" charset="0"/>
              </a:rPr>
              <a:t>52% des RMU auraient des problèmes de sommeil.</a:t>
            </a:r>
          </a:p>
          <a:p>
            <a:pPr algn="just" fontAlgn="auto">
              <a:spcBef>
                <a:spcPts val="0"/>
              </a:spcBef>
              <a:spcAft>
                <a:spcPts val="0"/>
              </a:spcAft>
            </a:pPr>
            <a:endParaRPr lang="fr-CA" sz="2800" dirty="0">
              <a:latin typeface="Helvetica" pitchFamily="2" charset="0"/>
            </a:endParaRPr>
          </a:p>
          <a:p>
            <a:pPr marL="514350" indent="-51435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spTree>
    <p:extLst>
      <p:ext uri="{BB962C8B-B14F-4D97-AF65-F5344CB8AC3E}">
        <p14:creationId xmlns:p14="http://schemas.microsoft.com/office/powerpoint/2010/main" val="366015148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46</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E5EFE85-8B1B-BC43-8B48-C31E1655A5EA}"/>
              </a:ext>
            </a:extLst>
          </p:cNvPr>
          <p:cNvSpPr/>
          <p:nvPr>
            <p:custDataLst>
              <p:tags r:id="rId3"/>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pic>
        <p:nvPicPr>
          <p:cNvPr id="1026" name="Picture 2" descr="page15image15936">
            <a:extLst>
              <a:ext uri="{FF2B5EF4-FFF2-40B4-BE49-F238E27FC236}">
                <a16:creationId xmlns:a16="http://schemas.microsoft.com/office/drawing/2014/main" id="{F16B4D6A-F10D-C944-8B44-24B177E69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2610" y="5167353"/>
            <a:ext cx="3265031" cy="3134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6image6784">
            <a:extLst>
              <a:ext uri="{FF2B5EF4-FFF2-40B4-BE49-F238E27FC236}">
                <a16:creationId xmlns:a16="http://schemas.microsoft.com/office/drawing/2014/main" id="{0D5469B7-4263-DE49-834D-421BA16804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9223" y="5194972"/>
            <a:ext cx="5496824" cy="354428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21image7832">
            <a:extLst>
              <a:ext uri="{FF2B5EF4-FFF2-40B4-BE49-F238E27FC236}">
                <a16:creationId xmlns:a16="http://schemas.microsoft.com/office/drawing/2014/main" id="{E974EB82-28DB-004E-992E-24413481C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26986" y="4878456"/>
            <a:ext cx="4294934" cy="38608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D43AF49-C224-3445-9B37-1000FD6C18A1}"/>
              </a:ext>
            </a:extLst>
          </p:cNvPr>
          <p:cNvSpPr txBox="1"/>
          <p:nvPr/>
        </p:nvSpPr>
        <p:spPr>
          <a:xfrm flipH="1">
            <a:off x="448368" y="2897478"/>
            <a:ext cx="1552673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000" b="1"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LES FACTEURS DE RISQUE CHEZ LES TECHNICIENS AMBULANCIERS</a:t>
            </a:r>
          </a:p>
        </p:txBody>
      </p:sp>
      <p:sp>
        <p:nvSpPr>
          <p:cNvPr id="9" name="ZoneTexte 8">
            <a:extLst>
              <a:ext uri="{FF2B5EF4-FFF2-40B4-BE49-F238E27FC236}">
                <a16:creationId xmlns:a16="http://schemas.microsoft.com/office/drawing/2014/main" id="{1113D04B-868F-344E-9218-0653DE83EC57}"/>
              </a:ext>
            </a:extLst>
          </p:cNvPr>
          <p:cNvSpPr txBox="1"/>
          <p:nvPr/>
        </p:nvSpPr>
        <p:spPr>
          <a:xfrm>
            <a:off x="448368" y="8690243"/>
            <a:ext cx="20089906"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Postures contraignantes et statiques : environnement confiné, patient au sol, déplacement du bénéficiaire, application de certains protocoles;</a:t>
            </a:r>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Force excessive;</a:t>
            </a:r>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3000" b="1" dirty="0"/>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Stress psychologique intense, caractère d’urgence.</a:t>
            </a:r>
          </a:p>
          <a:p>
            <a:pPr marL="0" marR="0" indent="0" algn="just" defTabSz="825500" rtl="0" fontAlgn="auto" latinLnBrk="0" hangingPunct="0">
              <a:lnSpc>
                <a:spcPct val="100000"/>
              </a:lnSpc>
              <a:spcBef>
                <a:spcPts val="0"/>
              </a:spcBef>
              <a:spcAft>
                <a:spcPts val="0"/>
              </a:spcAft>
              <a:buClrTx/>
              <a:buSzTx/>
              <a:buFontTx/>
              <a:buNone/>
              <a:tabLst/>
            </a:pPr>
            <a:endParaRPr lang="fr-FR" sz="3000" b="1" dirty="0"/>
          </a:p>
          <a:p>
            <a:pPr marL="0" marR="0" indent="0" algn="just" defTabSz="825500" rtl="0" fontAlgn="auto" latinLnBrk="0" hangingPunct="0">
              <a:lnSpc>
                <a:spcPct val="100000"/>
              </a:lnSpc>
              <a:spcBef>
                <a:spcPts val="0"/>
              </a:spcBef>
              <a:spcAft>
                <a:spcPts val="0"/>
              </a:spcAft>
              <a:buClrTx/>
              <a:buSzTx/>
              <a:buFontTx/>
              <a:buNone/>
              <a:tabLst/>
            </a:pPr>
            <a:endPar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29988801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47</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E5EFE85-8B1B-BC43-8B48-C31E1655A5EA}"/>
              </a:ext>
            </a:extLst>
          </p:cNvPr>
          <p:cNvSpPr/>
          <p:nvPr>
            <p:custDataLst>
              <p:tags r:id="rId3"/>
            </p:custDataLst>
          </p:nvPr>
        </p:nvSpPr>
        <p:spPr>
          <a:xfrm>
            <a:off x="464758" y="159516"/>
            <a:ext cx="2255822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3.1 LATMP</a:t>
            </a:r>
            <a:endParaRPr lang="fr-FR" sz="7000" dirty="0">
              <a:latin typeface="Helvetica" pitchFamily="2" charset="0"/>
            </a:endParaRPr>
          </a:p>
        </p:txBody>
      </p:sp>
      <p:sp>
        <p:nvSpPr>
          <p:cNvPr id="8" name="ZoneTexte 7">
            <a:extLst>
              <a:ext uri="{FF2B5EF4-FFF2-40B4-BE49-F238E27FC236}">
                <a16:creationId xmlns:a16="http://schemas.microsoft.com/office/drawing/2014/main" id="{1D43AF49-C224-3445-9B37-1000FD6C18A1}"/>
              </a:ext>
            </a:extLst>
          </p:cNvPr>
          <p:cNvSpPr txBox="1"/>
          <p:nvPr/>
        </p:nvSpPr>
        <p:spPr>
          <a:xfrm flipH="1">
            <a:off x="448368" y="2897478"/>
            <a:ext cx="1552673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000" b="1"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LES FACTEURS DE RISQUE CHEZ LES RÉPARTITEURS MÉDICAUX D’URGENCE</a:t>
            </a:r>
          </a:p>
        </p:txBody>
      </p:sp>
      <p:pic>
        <p:nvPicPr>
          <p:cNvPr id="2" name="Image 1">
            <a:extLst>
              <a:ext uri="{FF2B5EF4-FFF2-40B4-BE49-F238E27FC236}">
                <a16:creationId xmlns:a16="http://schemas.microsoft.com/office/drawing/2014/main" id="{8F2FE11A-FABC-B24A-A3BC-B1AF44996897}"/>
              </a:ext>
            </a:extLst>
          </p:cNvPr>
          <p:cNvPicPr>
            <a:picLocks noChangeAspect="1"/>
          </p:cNvPicPr>
          <p:nvPr/>
        </p:nvPicPr>
        <p:blipFill>
          <a:blip r:embed="rId7"/>
          <a:stretch>
            <a:fillRect/>
          </a:stretch>
        </p:blipFill>
        <p:spPr>
          <a:xfrm>
            <a:off x="4568370" y="3952928"/>
            <a:ext cx="14351000" cy="4826000"/>
          </a:xfrm>
          <a:prstGeom prst="rect">
            <a:avLst/>
          </a:prstGeom>
        </p:spPr>
      </p:pic>
      <p:sp>
        <p:nvSpPr>
          <p:cNvPr id="3" name="ZoneTexte 2">
            <a:extLst>
              <a:ext uri="{FF2B5EF4-FFF2-40B4-BE49-F238E27FC236}">
                <a16:creationId xmlns:a16="http://schemas.microsoft.com/office/drawing/2014/main" id="{76013033-DCEC-674C-A91A-C0445A943EF6}"/>
              </a:ext>
            </a:extLst>
          </p:cNvPr>
          <p:cNvSpPr txBox="1"/>
          <p:nvPr/>
        </p:nvSpPr>
        <p:spPr>
          <a:xfrm>
            <a:off x="464758" y="8548096"/>
            <a:ext cx="22158705"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Aménagement du poste de travail (emplacement des appareils et du clavier), contraintes reliées aux postures adoptées pendant le quart du travail</a:t>
            </a:r>
            <a:r>
              <a:rPr lang="fr-FR" sz="3000" dirty="0">
                <a:latin typeface="Helvetica" panose="020B0604020202020204" pitchFamily="34" charset="0"/>
                <a:cs typeface="Helvetica" panose="020B0604020202020204" pitchFamily="34" charset="0"/>
              </a:rPr>
              <a:t>;</a:t>
            </a:r>
            <a:endParaRPr kumimoji="0" lang="fr-FR" sz="3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3000" dirty="0">
              <a:latin typeface="Helvetica" panose="020B0604020202020204" pitchFamily="34" charset="0"/>
              <a:cs typeface="Helvetica" panose="020B0604020202020204" pitchFamily="34" charset="0"/>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Fortes contraintes mentales : travail très mouvementé, exigeant rapidité et efforts mentaux considérables, stress psychologique intense.</a:t>
            </a:r>
            <a:endParaRPr kumimoji="0" lang="fr-FR" sz="3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p:txBody>
      </p:sp>
    </p:spTree>
    <p:extLst>
      <p:ext uri="{BB962C8B-B14F-4D97-AF65-F5344CB8AC3E}">
        <p14:creationId xmlns:p14="http://schemas.microsoft.com/office/powerpoint/2010/main" val="268635503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48</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81567" y="-122476"/>
            <a:ext cx="21059358" cy="13090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anose="020B0604020202020204" pitchFamily="34" charset="0"/>
                <a:cs typeface="Helvetica" panose="020B0604020202020204" pitchFamily="34" charset="0"/>
              </a:rPr>
              <a:t>Dans un dossier de lésion professionnelle, la Commission des normes, de l’équité, de la santé et sécurité du travail (CNESST) est appelée à rendre plusieurs décisions lesquelles peuvent faire l’objet d’une contestation à la Direction de la révision administrative de la CNESST (ci-après: la « </a:t>
            </a:r>
            <a:r>
              <a:rPr lang="fr-CA" sz="2800" i="1" dirty="0">
                <a:latin typeface="Helvetica" panose="020B0604020202020204" pitchFamily="34" charset="0"/>
                <a:cs typeface="Helvetica" panose="020B0604020202020204" pitchFamily="34" charset="0"/>
              </a:rPr>
              <a:t>DRA</a:t>
            </a:r>
            <a:r>
              <a:rPr lang="fr-CA" sz="2800" dirty="0">
                <a:latin typeface="Helvetica" panose="020B0604020202020204" pitchFamily="34" charset="0"/>
                <a:cs typeface="Helvetica" panose="020B0604020202020204" pitchFamily="34" charset="0"/>
              </a:rPr>
              <a:t> »). Les décisions de la DRA peuvent à leur tour être contestées devant le Tribunal administratif du travail (ci-après: le « </a:t>
            </a:r>
            <a:r>
              <a:rPr lang="fr-CA" sz="2800" i="1" dirty="0">
                <a:latin typeface="Helvetica" panose="020B0604020202020204" pitchFamily="34" charset="0"/>
                <a:cs typeface="Helvetica" panose="020B0604020202020204" pitchFamily="34" charset="0"/>
              </a:rPr>
              <a:t>TAT</a:t>
            </a:r>
            <a:r>
              <a:rPr lang="fr-CA" sz="2800" dirty="0">
                <a:latin typeface="Helvetica" panose="020B0604020202020204" pitchFamily="34" charset="0"/>
                <a:cs typeface="Helvetica" panose="020B0604020202020204" pitchFamily="34" charset="0"/>
              </a:rPr>
              <a:t> »);</a:t>
            </a:r>
          </a:p>
          <a:p>
            <a:pPr marL="457200" indent="-457200" algn="just" fontAlgn="auto">
              <a:spcBef>
                <a:spcPts val="0"/>
              </a:spcBef>
              <a:spcAft>
                <a:spcPts val="0"/>
              </a:spcAft>
              <a:buFont typeface="Arial" panose="020B0604020202020204" pitchFamily="34" charset="0"/>
              <a:buChar char="•"/>
            </a:pPr>
            <a:endParaRPr lang="fr-CA" sz="28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anose="020B0604020202020204" pitchFamily="34" charset="0"/>
                <a:cs typeface="Helvetica" panose="020B0604020202020204" pitchFamily="34" charset="0"/>
              </a:rPr>
              <a:t>Il faut garder en tête que toutes les décisions du premier palier de la CNESST doivent être contestées </a:t>
            </a:r>
            <a:r>
              <a:rPr lang="fr-CA" sz="2800" u="sng" dirty="0">
                <a:latin typeface="Helvetica" panose="020B0604020202020204" pitchFamily="34" charset="0"/>
                <a:cs typeface="Helvetica" panose="020B0604020202020204" pitchFamily="34" charset="0"/>
              </a:rPr>
              <a:t>dans les trente (30) jours de leur réception;</a:t>
            </a:r>
            <a:endParaRPr lang="fr-CA" sz="2800" dirty="0">
              <a:latin typeface="Helvetica" panose="020B0604020202020204" pitchFamily="34" charset="0"/>
              <a:cs typeface="Helvetica" panose="020B0604020202020204" pitchFamily="34" charset="0"/>
            </a:endParaRPr>
          </a:p>
          <a:p>
            <a:pPr algn="just" fontAlgn="auto">
              <a:spcBef>
                <a:spcPts val="0"/>
              </a:spcBef>
              <a:spcAft>
                <a:spcPts val="0"/>
              </a:spcAft>
            </a:pPr>
            <a:endParaRPr lang="fr-CA" sz="28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anose="020B0604020202020204" pitchFamily="34" charset="0"/>
                <a:cs typeface="Helvetica" panose="020B0604020202020204" pitchFamily="34" charset="0"/>
              </a:rPr>
              <a:t>Les décisions rendues par le deuxième palier de la CNESST doivent être contestées dans les </a:t>
            </a:r>
            <a:r>
              <a:rPr lang="fr-CA" sz="2800" u="sng" dirty="0">
                <a:latin typeface="Helvetica" panose="020B0604020202020204" pitchFamily="34" charset="0"/>
                <a:cs typeface="Helvetica" panose="020B0604020202020204" pitchFamily="34" charset="0"/>
              </a:rPr>
              <a:t>quarante-cinq (45) jours de leur réception;</a:t>
            </a:r>
            <a:endParaRPr lang="fr-CA" sz="28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endParaRPr lang="fr-CA" sz="28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r>
              <a:rPr lang="fr-CA" sz="2800" dirty="0">
                <a:latin typeface="Helvetica" panose="020B0604020202020204" pitchFamily="34" charset="0"/>
                <a:cs typeface="Helvetica" panose="020B0604020202020204" pitchFamily="34" charset="0"/>
              </a:rPr>
              <a:t>Pour être relevé du défaut d’avoir produit la contestation hors du délai prévu à la loi, il faut démontrer un motif raisonnable (article 358.2 LATMP et article 15 LITAT).</a:t>
            </a:r>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747713"/>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106285289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49</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2387560"/>
            <a:ext cx="22158705" cy="1093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lgn="just"/>
            <a:r>
              <a:rPr lang="fr-CA" sz="3000" b="1" u="sng" dirty="0">
                <a:latin typeface="Helvetica" panose="020B0604020202020204" pitchFamily="34" charset="0"/>
                <a:cs typeface="Helvetica" panose="020B0604020202020204" pitchFamily="34" charset="0"/>
              </a:rPr>
              <a:t>INDEMNISATION D’UNE LÉSION PROFESSIONNELLE</a:t>
            </a:r>
          </a:p>
          <a:p>
            <a:pPr lvl="0" algn="just"/>
            <a:endParaRPr lang="fr-CA" sz="3000" b="1" u="sng" dirty="0">
              <a:latin typeface="Helvetica" panose="020B0604020202020204" pitchFamily="34" charset="0"/>
              <a:cs typeface="Helvetica" panose="020B0604020202020204" pitchFamily="34" charset="0"/>
            </a:endParaRPr>
          </a:p>
          <a:p>
            <a:pPr lvl="0" algn="just"/>
            <a:r>
              <a:rPr lang="fr-CA" sz="3000" dirty="0">
                <a:latin typeface="Helvetica" panose="020B0604020202020204" pitchFamily="34" charset="0"/>
                <a:cs typeface="Helvetica" panose="020B0604020202020204" pitchFamily="34" charset="0"/>
              </a:rPr>
              <a:t>Au cours d’un dossier, plusieurs décisions vont être rendues par la CNESST touchant une panoplie de sujets. Voici les différentes décisions : </a:t>
            </a:r>
          </a:p>
          <a:p>
            <a:pPr algn="just"/>
            <a:r>
              <a:rPr lang="fr-CA" sz="3000" dirty="0">
                <a:latin typeface="Helvetica" panose="020B0604020202020204" pitchFamily="34" charset="0"/>
                <a:cs typeface="Helvetica" panose="020B0604020202020204" pitchFamily="34" charset="0"/>
              </a:rPr>
              <a:t> </a:t>
            </a: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d’admissibilité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Il s’agit de la décision qui détermine si la lésion subie par le travailleur est une lésion professionnelle et si la CNESST accepte le dossier. Même si la CNESST accepte la réclamation, il faut vérifier si le ou les bons diagnostics ont été retenus.</a:t>
            </a:r>
          </a:p>
          <a:p>
            <a:pPr algn="just"/>
            <a:r>
              <a:rPr lang="fr-CA" sz="3000" dirty="0">
                <a:latin typeface="Helvetica" panose="020B0604020202020204" pitchFamily="34" charset="0"/>
                <a:cs typeface="Helvetica" panose="020B0604020202020204" pitchFamily="34" charset="0"/>
              </a:rPr>
              <a:t> </a:t>
            </a: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sur un nouveau diagnostic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Le médecin traitant a posé un nouveau diagnostic qui s’ajoute au premier diagnostic retenu par la CNESST. Celle-ci décide si le nouveau diagnostic est relié à l’accident du travail ou à la maladie professionnelle acceptée dans la première décision.</a:t>
            </a:r>
          </a:p>
          <a:p>
            <a:pPr marL="457200" indent="-457200" algn="just" fontAlgn="auto">
              <a:spcBef>
                <a:spcPts val="0"/>
              </a:spcBef>
              <a:spcAft>
                <a:spcPts val="0"/>
              </a:spcAft>
              <a:buFont typeface="Arial" panose="020B0604020202020204" pitchFamily="34" charset="0"/>
              <a:buChar char="•"/>
            </a:pPr>
            <a:endParaRPr lang="fr-CA" sz="30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endParaRPr lang="fr-CA" sz="30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Arial" panose="020B0604020202020204" pitchFamily="34" charset="0"/>
              <a:buChar char="•"/>
            </a:pPr>
            <a:endParaRPr lang="fr-CA" sz="3000"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14576919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Slide Number">
            <a:extLst>
              <a:ext uri="{FF2B5EF4-FFF2-40B4-BE49-F238E27FC236}">
                <a16:creationId xmlns:a16="http://schemas.microsoft.com/office/drawing/2014/main" id="{FCACE641-1CC1-4566-ACBB-BDFD1C4E5B9A}"/>
              </a:ext>
            </a:extLst>
          </p:cNvPr>
          <p:cNvSpPr>
            <a:spLocks noGrp="1" noChangeArrowheads="1"/>
          </p:cNvSpPr>
          <p:nvPr>
            <p:ph type="sldNum" sz="quarter" idx="22"/>
            <p:custDataLst>
              <p:tags r:id="rId1"/>
            </p:custDataLst>
          </p:nvPr>
        </p:nvSpPr>
        <p:spPr>
          <a:xfrm>
            <a:off x="23426762" y="12798426"/>
            <a:ext cx="679450" cy="711200"/>
          </a:xfrm>
          <a:noFill/>
        </p:spPr>
        <p:txBody>
          <a:bodyPr/>
          <a:lstStyle/>
          <a:p>
            <a:fld id="{F26A0830-4240-4BE3-A20A-BAE3EE01CD7D}" type="slidenum">
              <a:rPr lang="fr-FR" altLang="fr-FR"/>
              <a:pPr/>
              <a:t>5</a:t>
            </a:fld>
            <a:endParaRPr lang="fr-FR" altLang="fr-FR" dirty="0"/>
          </a:p>
        </p:txBody>
      </p:sp>
      <p:sp>
        <p:nvSpPr>
          <p:cNvPr id="55303" name="Minimalistic Design">
            <a:extLst>
              <a:ext uri="{FF2B5EF4-FFF2-40B4-BE49-F238E27FC236}">
                <a16:creationId xmlns:a16="http://schemas.microsoft.com/office/drawing/2014/main" id="{0FF70D1B-A77F-47E8-913B-D379F7051367}"/>
              </a:ext>
            </a:extLst>
          </p:cNvPr>
          <p:cNvSpPr txBox="1">
            <a:spLocks noGrp="1" noChangeArrowheads="1"/>
          </p:cNvSpPr>
          <p:nvPr>
            <p:ph type="body" idx="16"/>
            <p:custDataLst>
              <p:tags r:id="rId2"/>
            </p:custDataLst>
          </p:nvPr>
        </p:nvSpPr>
        <p:spPr>
          <a:xfrm>
            <a:off x="14673072" y="1642526"/>
            <a:ext cx="7594600" cy="955675"/>
          </a:xfrm>
        </p:spPr>
        <p:txBody>
          <a:bodyPr/>
          <a:lstStyle/>
          <a:p>
            <a:pPr eaLnBrk="1" hangingPunct="1"/>
            <a:r>
              <a:rPr lang="fr-FR" altLang="fr-FR" dirty="0"/>
              <a:t>LA FORMULE RAND : 47 C.t.</a:t>
            </a:r>
          </a:p>
        </p:txBody>
      </p:sp>
      <p:sp>
        <p:nvSpPr>
          <p:cNvPr id="55304" name="Curabitur turpis. Sed augue ipsum, egestas nec, vestibulum et, malesuada adipiscing, dui. Pellentesque habitant morbi tristique senectus et netus et malesuada.…">
            <a:extLst>
              <a:ext uri="{FF2B5EF4-FFF2-40B4-BE49-F238E27FC236}">
                <a16:creationId xmlns:a16="http://schemas.microsoft.com/office/drawing/2014/main" id="{9D3E1C85-F195-4A22-97E2-5FCB80705A3C}"/>
              </a:ext>
            </a:extLst>
          </p:cNvPr>
          <p:cNvSpPr txBox="1">
            <a:spLocks noGrp="1" noChangeArrowheads="1"/>
          </p:cNvSpPr>
          <p:nvPr>
            <p:ph type="body" idx="17"/>
            <p:custDataLst>
              <p:tags r:id="rId3"/>
            </p:custDataLst>
          </p:nvPr>
        </p:nvSpPr>
        <p:spPr>
          <a:xfrm>
            <a:off x="14673071" y="2619798"/>
            <a:ext cx="8753689" cy="2219261"/>
          </a:xfrm>
        </p:spPr>
        <p:txBody>
          <a:bodyPr/>
          <a:lstStyle/>
          <a:p>
            <a:pPr algn="just" eaLnBrk="1" hangingPunct="1"/>
            <a:r>
              <a:rPr lang="fr-CA" dirty="0">
                <a:latin typeface="Helvetica" panose="020B0604020202020204" pitchFamily="34" charset="0"/>
                <a:cs typeface="Helvetica" panose="020B0604020202020204" pitchFamily="34" charset="0"/>
              </a:rPr>
              <a:t>« Un employeur doit retenir sur le salaire de tout salarié qui est </a:t>
            </a:r>
            <a:r>
              <a:rPr lang="fr-CA" u="sng" dirty="0">
                <a:latin typeface="Helvetica" panose="020B0604020202020204" pitchFamily="34" charset="0"/>
                <a:cs typeface="Helvetica" panose="020B0604020202020204" pitchFamily="34" charset="0"/>
              </a:rPr>
              <a:t>membre</a:t>
            </a:r>
            <a:r>
              <a:rPr lang="fr-CA" dirty="0">
                <a:latin typeface="Helvetica" panose="020B0604020202020204" pitchFamily="34" charset="0"/>
                <a:cs typeface="Helvetica" panose="020B0604020202020204" pitchFamily="34" charset="0"/>
              </a:rPr>
              <a:t> d’une association accréditée le montant spécifié par cette association à titre de cotisation.</a:t>
            </a:r>
          </a:p>
          <a:p>
            <a:pPr algn="just" eaLnBrk="1" hangingPunct="1"/>
            <a:r>
              <a:rPr lang="fr-CA" dirty="0">
                <a:latin typeface="Helvetica" panose="020B0604020202020204" pitchFamily="34" charset="0"/>
                <a:cs typeface="Helvetica" panose="020B0604020202020204" pitchFamily="34" charset="0"/>
              </a:rPr>
              <a:t>L’employeur doit, de plus, retenir sur le salaire </a:t>
            </a:r>
            <a:r>
              <a:rPr lang="fr-CA" u="sng" dirty="0">
                <a:latin typeface="Helvetica" panose="020B0604020202020204" pitchFamily="34" charset="0"/>
                <a:cs typeface="Helvetica" panose="020B0604020202020204" pitchFamily="34" charset="0"/>
              </a:rPr>
              <a:t>de tout autre salarié </a:t>
            </a:r>
            <a:r>
              <a:rPr lang="fr-CA" dirty="0">
                <a:latin typeface="Helvetica" panose="020B0604020202020204" pitchFamily="34" charset="0"/>
                <a:cs typeface="Helvetica" panose="020B0604020202020204" pitchFamily="34" charset="0"/>
              </a:rPr>
              <a:t>faisant partie de l’unité de négociation pour laquelle cette association a été accréditée, un montant égal à celui prévu au premier alinéa.</a:t>
            </a:r>
            <a:r>
              <a:rPr lang="fr-FR" dirty="0">
                <a:latin typeface="Helvetica" panose="020B0604020202020204" pitchFamily="34" charset="0"/>
                <a:cs typeface="Helvetica" panose="020B0604020202020204" pitchFamily="34" charset="0"/>
              </a:rPr>
              <a:t> »</a:t>
            </a:r>
            <a:endParaRPr lang="fr-FR" altLang="fr-FR" dirty="0">
              <a:latin typeface="Helvetica" panose="020B0604020202020204" pitchFamily="34" charset="0"/>
              <a:cs typeface="Helvetica" panose="020B0604020202020204" pitchFamily="34" charset="0"/>
            </a:endParaRPr>
          </a:p>
        </p:txBody>
      </p:sp>
      <p:sp>
        <p:nvSpPr>
          <p:cNvPr id="55305" name="Pixel Perfect">
            <a:extLst>
              <a:ext uri="{FF2B5EF4-FFF2-40B4-BE49-F238E27FC236}">
                <a16:creationId xmlns:a16="http://schemas.microsoft.com/office/drawing/2014/main" id="{15B4B16B-3E95-4F18-B727-D644AD8537C8}"/>
              </a:ext>
            </a:extLst>
          </p:cNvPr>
          <p:cNvSpPr txBox="1">
            <a:spLocks noGrp="1" noChangeArrowheads="1"/>
          </p:cNvSpPr>
          <p:nvPr>
            <p:ph type="body" idx="18"/>
            <p:custDataLst>
              <p:tags r:id="rId4"/>
            </p:custDataLst>
          </p:nvPr>
        </p:nvSpPr>
        <p:spPr>
          <a:xfrm>
            <a:off x="14673072" y="5403594"/>
            <a:ext cx="8929204" cy="976312"/>
          </a:xfrm>
        </p:spPr>
        <p:txBody>
          <a:bodyPr/>
          <a:lstStyle/>
          <a:p>
            <a:pPr eaLnBrk="1" hangingPunct="1"/>
            <a:r>
              <a:rPr lang="fr-FR" altLang="fr-FR" dirty="0"/>
              <a:t>POUVOIR EXCLUSIF DE REPRÉSENTATION</a:t>
            </a:r>
          </a:p>
        </p:txBody>
      </p:sp>
      <p:sp>
        <p:nvSpPr>
          <p:cNvPr id="55306" name="Morbi mollis tellus ac sapien. Ut leo. Cras risus ipsum, faucibus ut, ullamcorper id, varius ac, leo. Nullam accumsan lorem in dui. In consectetuer turpis ut velit.">
            <a:extLst>
              <a:ext uri="{FF2B5EF4-FFF2-40B4-BE49-F238E27FC236}">
                <a16:creationId xmlns:a16="http://schemas.microsoft.com/office/drawing/2014/main" id="{44D570BC-C131-4617-A041-A508BDCA5FD8}"/>
              </a:ext>
            </a:extLst>
          </p:cNvPr>
          <p:cNvSpPr txBox="1">
            <a:spLocks noGrp="1" noChangeArrowheads="1"/>
          </p:cNvSpPr>
          <p:nvPr>
            <p:ph type="body" idx="19"/>
            <p:custDataLst>
              <p:tags r:id="rId5"/>
            </p:custDataLst>
          </p:nvPr>
        </p:nvSpPr>
        <p:spPr>
          <a:xfrm>
            <a:off x="14673072" y="7221820"/>
            <a:ext cx="8753690" cy="976312"/>
          </a:xfrm>
        </p:spPr>
        <p:txBody>
          <a:bodyPr/>
          <a:lstStyle/>
          <a:p>
            <a:pPr algn="just" eaLnBrk="1" hangingPunct="1"/>
            <a:r>
              <a:rPr lang="fr-FR" altLang="fr-FR" dirty="0"/>
              <a:t>Le syndicat est le principal agent négociateur, articles 53 C.t. et 12 </a:t>
            </a:r>
            <a:r>
              <a:rPr lang="fr-FR" altLang="fr-FR" dirty="0" err="1"/>
              <a:t>C.t</a:t>
            </a:r>
            <a:r>
              <a:rPr lang="fr-FR" altLang="fr-FR" dirty="0"/>
              <a:t>.  </a:t>
            </a:r>
          </a:p>
          <a:p>
            <a:pPr algn="just" eaLnBrk="1" hangingPunct="1"/>
            <a:r>
              <a:rPr lang="fr-FR" altLang="fr-FR" dirty="0"/>
              <a:t>La convention collective lie tous les salariés, article 67 C.t. </a:t>
            </a:r>
          </a:p>
          <a:p>
            <a:pPr algn="just" eaLnBrk="1" hangingPunct="1"/>
            <a:r>
              <a:rPr lang="fr-CA" dirty="0"/>
              <a:t>L’association accréditée exerce tous les recours que la convention   collective accorde aux salariés qu’elle représente sans nécessité de justifier d’une cession de créance, article 69 C.t. </a:t>
            </a:r>
            <a:endParaRPr lang="fr-FR" altLang="fr-FR" dirty="0"/>
          </a:p>
          <a:p>
            <a:pPr marL="342900" indent="-342900" eaLnBrk="1" hangingPunct="1">
              <a:buFont typeface="Arial" panose="020B0604020202020204" pitchFamily="34" charset="0"/>
              <a:buChar char="•"/>
            </a:pPr>
            <a:endParaRPr lang="fr-FR" altLang="fr-FR" dirty="0"/>
          </a:p>
        </p:txBody>
      </p:sp>
      <p:sp>
        <p:nvSpPr>
          <p:cNvPr id="55307" name="Really useful slides">
            <a:extLst>
              <a:ext uri="{FF2B5EF4-FFF2-40B4-BE49-F238E27FC236}">
                <a16:creationId xmlns:a16="http://schemas.microsoft.com/office/drawing/2014/main" id="{4C8CC25A-A3B8-4052-B434-CF00926BC1D6}"/>
              </a:ext>
            </a:extLst>
          </p:cNvPr>
          <p:cNvSpPr txBox="1">
            <a:spLocks noGrp="1" noChangeArrowheads="1"/>
          </p:cNvSpPr>
          <p:nvPr>
            <p:ph type="body" idx="20"/>
            <p:custDataLst>
              <p:tags r:id="rId6"/>
            </p:custDataLst>
          </p:nvPr>
        </p:nvSpPr>
        <p:spPr>
          <a:xfrm>
            <a:off x="14673072" y="8905648"/>
            <a:ext cx="7594600" cy="955675"/>
          </a:xfrm>
        </p:spPr>
        <p:txBody>
          <a:bodyPr/>
          <a:lstStyle/>
          <a:p>
            <a:pPr eaLnBrk="1" hangingPunct="1"/>
            <a:r>
              <a:rPr lang="fr-CA" altLang="fr-FR" dirty="0"/>
              <a:t>OBLIGATIONS : 47.1 et 47.2 C.t.</a:t>
            </a:r>
            <a:endParaRPr lang="fr-FR" altLang="fr-FR" dirty="0"/>
          </a:p>
        </p:txBody>
      </p:sp>
      <p:sp>
        <p:nvSpPr>
          <p:cNvPr id="55308" name="Sed fringilla mauris sit amet nibh. Vestibulum eu odio. Fusce convallis metus id felis luctus adipiscing. Phasellus nec sem in justo pellentesque facilisis.…">
            <a:extLst>
              <a:ext uri="{FF2B5EF4-FFF2-40B4-BE49-F238E27FC236}">
                <a16:creationId xmlns:a16="http://schemas.microsoft.com/office/drawing/2014/main" id="{E4BC0596-2366-4B5C-9EDC-6C68359DD971}"/>
              </a:ext>
            </a:extLst>
          </p:cNvPr>
          <p:cNvSpPr txBox="1">
            <a:spLocks noGrp="1" noChangeArrowheads="1"/>
          </p:cNvSpPr>
          <p:nvPr>
            <p:ph type="body" idx="21"/>
            <p:custDataLst>
              <p:tags r:id="rId7"/>
            </p:custDataLst>
          </p:nvPr>
        </p:nvSpPr>
        <p:spPr>
          <a:xfrm>
            <a:off x="14673072" y="10101470"/>
            <a:ext cx="8929204" cy="3614530"/>
          </a:xfrm>
        </p:spPr>
        <p:txBody>
          <a:bodyPr/>
          <a:lstStyle/>
          <a:p>
            <a:pPr algn="just"/>
            <a:r>
              <a:rPr lang="fr-FR" altLang="fr-FR" dirty="0"/>
              <a:t>Article 47.1 </a:t>
            </a:r>
            <a:r>
              <a:rPr lang="fr-FR" altLang="fr-FR" dirty="0" err="1"/>
              <a:t>C.t</a:t>
            </a:r>
            <a:r>
              <a:rPr lang="fr-FR" altLang="fr-FR" dirty="0"/>
              <a:t>. : « </a:t>
            </a:r>
            <a:r>
              <a:rPr lang="fr-CA" dirty="0"/>
              <a:t>Une association accréditée </a:t>
            </a:r>
            <a:r>
              <a:rPr lang="fr-CA" u="sng" dirty="0"/>
              <a:t>doit divulguer</a:t>
            </a:r>
            <a:r>
              <a:rPr lang="fr-CA" dirty="0"/>
              <a:t> chaque année à ses membres ses états financiers. Elle doit aussi remettre gratuitement au membre qui en fait la demande une copie de ces états financiers. »</a:t>
            </a:r>
          </a:p>
          <a:p>
            <a:pPr algn="just"/>
            <a:r>
              <a:rPr lang="fr-CA" dirty="0"/>
              <a:t>Article 47.2 </a:t>
            </a:r>
            <a:r>
              <a:rPr lang="fr-CA" dirty="0" err="1"/>
              <a:t>C.t</a:t>
            </a:r>
            <a:r>
              <a:rPr lang="fr-CA" dirty="0"/>
              <a:t>. : « Une association accréditée ne doit pas agir de </a:t>
            </a:r>
            <a:r>
              <a:rPr lang="fr-CA" u="sng" dirty="0"/>
              <a:t>mauvaise foi</a:t>
            </a:r>
            <a:r>
              <a:rPr lang="fr-CA" dirty="0"/>
              <a:t> ou de manière </a:t>
            </a:r>
            <a:r>
              <a:rPr lang="fr-CA" u="sng" dirty="0"/>
              <a:t>arbitraire</a:t>
            </a:r>
            <a:r>
              <a:rPr lang="fr-CA" dirty="0"/>
              <a:t> ou </a:t>
            </a:r>
            <a:r>
              <a:rPr lang="fr-CA" u="sng" dirty="0"/>
              <a:t>discriminatoire</a:t>
            </a:r>
            <a:r>
              <a:rPr lang="fr-CA" dirty="0"/>
              <a:t>, ni faire preuve </a:t>
            </a:r>
            <a:r>
              <a:rPr lang="fr-CA" u="sng" dirty="0"/>
              <a:t>de négligence grave</a:t>
            </a:r>
            <a:r>
              <a:rPr lang="fr-CA" dirty="0"/>
              <a:t> à l’endroit des salariés compris dans une unité de négociation qu’elle représente, peu importe qu’ils soient ses membres ou non. »</a:t>
            </a:r>
          </a:p>
          <a:p>
            <a:br>
              <a:rPr lang="fr-CA" dirty="0"/>
            </a:br>
            <a:endParaRPr lang="fr-FR" altLang="fr-FR" dirty="0"/>
          </a:p>
        </p:txBody>
      </p:sp>
      <p:sp>
        <p:nvSpPr>
          <p:cNvPr id="2" name="ZoneTexte 1">
            <a:extLst>
              <a:ext uri="{FF2B5EF4-FFF2-40B4-BE49-F238E27FC236}">
                <a16:creationId xmlns:a16="http://schemas.microsoft.com/office/drawing/2014/main" id="{1584CC86-FA6D-5A4F-9B91-7DC0593E76C9}"/>
              </a:ext>
            </a:extLst>
          </p:cNvPr>
          <p:cNvSpPr txBox="1"/>
          <p:nvPr>
            <p:custDataLst>
              <p:tags r:id="rId8"/>
            </p:custDataLst>
          </p:nvPr>
        </p:nvSpPr>
        <p:spPr>
          <a:xfrm>
            <a:off x="781724" y="3248089"/>
            <a:ext cx="10607041"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fontAlgn="auto">
              <a:spcBef>
                <a:spcPts val="0"/>
              </a:spcBef>
              <a:spcAft>
                <a:spcPts val="0"/>
              </a:spcAft>
            </a:pPr>
            <a:r>
              <a:rPr lang="fr-FR" b="1" dirty="0">
                <a:latin typeface="Helvetica" pitchFamily="2" charset="0"/>
              </a:rPr>
              <a:t>Quelle est la source du rôle et des responsabilités des représentants syndicaux ? </a:t>
            </a:r>
          </a:p>
          <a:p>
            <a:pPr fontAlgn="auto">
              <a:spcBef>
                <a:spcPts val="0"/>
              </a:spcBef>
              <a:spcAft>
                <a:spcPts val="0"/>
              </a:spcAft>
            </a:pPr>
            <a:endParaRPr lang="fr-FR" b="1" dirty="0">
              <a:latin typeface="Helvetica" pitchFamily="2" charset="0"/>
            </a:endParaRPr>
          </a:p>
          <a:p>
            <a:pPr marL="0" marR="0" indent="0" algn="l" defTabSz="825500" rtl="0" fontAlgn="auto" latinLnBrk="0" hangingPunct="0">
              <a:lnSpc>
                <a:spcPct val="100000"/>
              </a:lnSpc>
              <a:spcBef>
                <a:spcPts val="0"/>
              </a:spcBef>
              <a:spcAft>
                <a:spcPts val="0"/>
              </a:spcAft>
              <a:buClrTx/>
              <a:buSzTx/>
              <a:buFontTx/>
              <a:buNone/>
              <a:tabLst/>
            </a:pPr>
            <a:endParaRPr kumimoji="0" lang="fr-FR" sz="44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17" name="Shape">
            <a:extLst>
              <a:ext uri="{FF2B5EF4-FFF2-40B4-BE49-F238E27FC236}">
                <a16:creationId xmlns:a16="http://schemas.microsoft.com/office/drawing/2014/main" id="{5AFD201B-BAEA-CF49-9703-88D5A025A266}"/>
              </a:ext>
            </a:extLst>
          </p:cNvPr>
          <p:cNvSpPr/>
          <p:nvPr>
            <p:custDataLst>
              <p:tags r:id="rId9"/>
            </p:custDataLst>
          </p:nvPr>
        </p:nvSpPr>
        <p:spPr>
          <a:xfrm>
            <a:off x="13100167" y="2689289"/>
            <a:ext cx="457200" cy="558800"/>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a:extLst>
              <a:ext uri="{FF2B5EF4-FFF2-40B4-BE49-F238E27FC236}">
                <a16:creationId xmlns:a16="http://schemas.microsoft.com/office/drawing/2014/main" id="{7725C76B-CC31-CE40-839B-5151E965A762}"/>
              </a:ext>
            </a:extLst>
          </p:cNvPr>
          <p:cNvSpPr/>
          <p:nvPr>
            <p:custDataLst>
              <p:tags r:id="rId10"/>
            </p:custDataLst>
          </p:nvPr>
        </p:nvSpPr>
        <p:spPr>
          <a:xfrm>
            <a:off x="12950825" y="6546088"/>
            <a:ext cx="558800" cy="558800"/>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a:extLst>
              <a:ext uri="{FF2B5EF4-FFF2-40B4-BE49-F238E27FC236}">
                <a16:creationId xmlns:a16="http://schemas.microsoft.com/office/drawing/2014/main" id="{F4CC5DF3-6656-904E-8D78-2E59B1D61C6C}"/>
              </a:ext>
            </a:extLst>
          </p:cNvPr>
          <p:cNvSpPr/>
          <p:nvPr>
            <p:custDataLst>
              <p:tags r:id="rId11"/>
            </p:custDataLst>
          </p:nvPr>
        </p:nvSpPr>
        <p:spPr>
          <a:xfrm>
            <a:off x="13036899" y="10467911"/>
            <a:ext cx="583735" cy="55880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53585F"/>
          </a:solidFill>
          <a:ln w="12700">
            <a:miter lim="400000"/>
          </a:ln>
        </p:spPr>
        <p:txBody>
          <a:bodyPr lIns="38100" tIns="38100" rIns="38100" bIns="38100" anchor="ctr"/>
          <a:lstStyle/>
          <a:p>
            <a:pPr algn="ctr" defTabSz="457200" eaLnBrk="1"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Rectangle 25">
            <a:extLst>
              <a:ext uri="{FF2B5EF4-FFF2-40B4-BE49-F238E27FC236}">
                <a16:creationId xmlns:a16="http://schemas.microsoft.com/office/drawing/2014/main" id="{F24B97AB-7FD5-5A44-8914-B6D929D8C5E1}"/>
              </a:ext>
            </a:extLst>
          </p:cNvPr>
          <p:cNvSpPr/>
          <p:nvPr>
            <p:custDataLst>
              <p:tags r:id="rId12"/>
            </p:custDataLst>
          </p:nvPr>
        </p:nvSpPr>
        <p:spPr>
          <a:xfrm>
            <a:off x="243947" y="233893"/>
            <a:ext cx="21430719" cy="1169551"/>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endParaRPr lang="fr-FR" sz="7000" dirty="0"/>
          </a:p>
        </p:txBody>
      </p:sp>
      <p:sp>
        <p:nvSpPr>
          <p:cNvPr id="3" name="ZoneTexte 2">
            <a:extLst>
              <a:ext uri="{FF2B5EF4-FFF2-40B4-BE49-F238E27FC236}">
                <a16:creationId xmlns:a16="http://schemas.microsoft.com/office/drawing/2014/main" id="{0FA102C2-A83A-184E-A4BC-2F95996BE35B}"/>
              </a:ext>
            </a:extLst>
          </p:cNvPr>
          <p:cNvSpPr txBox="1"/>
          <p:nvPr>
            <p:custDataLst>
              <p:tags r:id="rId13"/>
            </p:custDataLst>
          </p:nvPr>
        </p:nvSpPr>
        <p:spPr>
          <a:xfrm>
            <a:off x="1015640" y="6294794"/>
            <a:ext cx="951059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fontAlgn="auto">
              <a:spcBef>
                <a:spcPts val="0"/>
              </a:spcBef>
              <a:spcAft>
                <a:spcPts val="0"/>
              </a:spcAft>
              <a:buFont typeface="Wingdings" pitchFamily="2" charset="2"/>
              <a:buChar char="Ø"/>
            </a:pPr>
            <a:r>
              <a:rPr lang="fr-FR" dirty="0">
                <a:latin typeface="Helvetica" pitchFamily="2" charset="0"/>
              </a:rPr>
              <a:t>Le </a:t>
            </a:r>
            <a:r>
              <a:rPr lang="fr-FR" i="1" dirty="0">
                <a:latin typeface="Helvetica" pitchFamily="2" charset="0"/>
              </a:rPr>
              <a:t>Code du travail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30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30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30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30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30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30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30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30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30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3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build="p"/>
      <p:bldP spid="55304" grpId="0" build="p"/>
      <p:bldP spid="55305" grpId="0" build="p"/>
      <p:bldP spid="55306" grpId="0" build="p"/>
      <p:bldP spid="55307" grpId="0" build="p"/>
      <p:bldP spid="55308" grpId="0" build="p"/>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50</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1668649"/>
            <a:ext cx="22158705" cy="1370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lgn="just"/>
            <a:r>
              <a:rPr lang="fr-CA" sz="3000" b="1" u="sng" dirty="0">
                <a:latin typeface="Helvetica" panose="020B0604020202020204" pitchFamily="34" charset="0"/>
                <a:cs typeface="Helvetica" panose="020B0604020202020204" pitchFamily="34" charset="0"/>
              </a:rPr>
              <a:t>INDEMNISATION D’UNE LÉSION PROFESSIONNELLE</a:t>
            </a:r>
          </a:p>
          <a:p>
            <a:pPr lvl="0" algn="just"/>
            <a:endParaRPr lang="fr-CA" sz="3000" b="1" u="sng" dirty="0">
              <a:latin typeface="Helvetica" panose="020B0604020202020204" pitchFamily="34" charset="0"/>
              <a:cs typeface="Helvetica" panose="020B0604020202020204" pitchFamily="34" charset="0"/>
            </a:endParaRP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entérinant les conclusions du BEM :</a:t>
            </a:r>
            <a:endParaRPr lang="fr-CA" sz="3000" dirty="0">
              <a:latin typeface="Helvetica" panose="020B0604020202020204" pitchFamily="34" charset="0"/>
              <a:cs typeface="Helvetica" panose="020B0604020202020204" pitchFamily="34" charset="0"/>
            </a:endParaRPr>
          </a:p>
          <a:p>
            <a:pPr algn="just"/>
            <a:r>
              <a:rPr lang="fr-CA" sz="3000" b="1" dirty="0">
                <a:latin typeface="Helvetica" panose="020B0604020202020204" pitchFamily="34" charset="0"/>
                <a:cs typeface="Helvetica" panose="020B0604020202020204" pitchFamily="34" charset="0"/>
              </a:rPr>
              <a:t> </a:t>
            </a:r>
            <a:endParaRPr lang="fr-CA" sz="3000" dirty="0">
              <a:latin typeface="Helvetica" panose="020B0604020202020204" pitchFamily="34" charset="0"/>
              <a:cs typeface="Helvetica" panose="020B0604020202020204" pitchFamily="34" charset="0"/>
            </a:endParaRPr>
          </a:p>
          <a:p>
            <a:pPr marL="447675" algn="just"/>
            <a:r>
              <a:rPr lang="fr-CA" sz="3000" dirty="0">
                <a:latin typeface="Helvetica" panose="020B0604020202020204" pitchFamily="34" charset="0"/>
                <a:cs typeface="Helvetica" panose="020B0604020202020204" pitchFamily="34" charset="0"/>
              </a:rPr>
              <a:t>Il est important de comprendre que la CNESST est liée à l’avis du médecin traitant en ce qui concerne le diagnostic, les soins et traitements, la consolidation, la présence d’atteinte permanente ou de limitations fonctionnelles tant que le travailleur n’a pas été évalué par un médecin du Bureau d’évaluation médicale (ci-après : le « </a:t>
            </a:r>
            <a:r>
              <a:rPr lang="fr-CA" sz="3000" i="1" dirty="0">
                <a:latin typeface="Helvetica" panose="020B0604020202020204" pitchFamily="34" charset="0"/>
                <a:cs typeface="Helvetica" panose="020B0604020202020204" pitchFamily="34" charset="0"/>
              </a:rPr>
              <a:t>BEM</a:t>
            </a:r>
            <a:r>
              <a:rPr lang="fr-CA" sz="3000" dirty="0">
                <a:latin typeface="Helvetica" panose="020B0604020202020204" pitchFamily="34" charset="0"/>
                <a:cs typeface="Helvetica" panose="020B0604020202020204" pitchFamily="34" charset="0"/>
              </a:rPr>
              <a:t> »).</a:t>
            </a:r>
          </a:p>
          <a:p>
            <a:pPr marL="447675" algn="just"/>
            <a:endParaRPr lang="fr-CA" sz="3000" dirty="0">
              <a:latin typeface="Helvetica" panose="020B0604020202020204" pitchFamily="34" charset="0"/>
              <a:cs typeface="Helvetica" panose="020B0604020202020204" pitchFamily="34" charset="0"/>
            </a:endParaRPr>
          </a:p>
          <a:p>
            <a:pPr marL="447675" algn="just"/>
            <a:r>
              <a:rPr lang="fr-CA" sz="3000" dirty="0">
                <a:latin typeface="Helvetica" panose="020B0604020202020204" pitchFamily="34" charset="0"/>
                <a:cs typeface="Helvetica" panose="020B0604020202020204" pitchFamily="34" charset="0"/>
              </a:rPr>
              <a:t>Par la loi, l’employeur qui n’est pas d’accord avec l’opinion du médecin traitant quant au diagnostic, aux soins et traitements, la date de consolidation et la présence ou non d’atteinte permanente ou de limitations fonctionnelles, peut faire évaluer le travailleur par un médecin expert. Si le médecin expert de l’employeur n’est pas d’accord avec l’une ou l’autre des conclusions du médecin traitant, l’employeur peut demander un examen au BEM.</a:t>
            </a:r>
          </a:p>
          <a:p>
            <a:pPr marL="447675"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La CNESST peut également soumettre le travailleur à l’évaluation d’un médecin expert qu’elle choisit. Si le médecin expert ainsi choisi n’est pas d’accord avec l’une ou l’autre des conclusions du médecin traitant, la CNESST peut demander un examen au BEM.</a:t>
            </a:r>
          </a:p>
          <a:p>
            <a:pPr marL="447675" algn="just"/>
            <a:endParaRPr lang="fr-CA" sz="3000" dirty="0">
              <a:latin typeface="Helvetica" panose="020B0604020202020204" pitchFamily="34" charset="0"/>
              <a:cs typeface="Helvetica" panose="020B0604020202020204" pitchFamily="34" charset="0"/>
            </a:endParaRPr>
          </a:p>
          <a:p>
            <a:pPr marL="447675" algn="just"/>
            <a:r>
              <a:rPr lang="fr-CA" sz="3000" dirty="0">
                <a:latin typeface="Helvetica" panose="020B0604020202020204" pitchFamily="34" charset="0"/>
                <a:cs typeface="Helvetica" panose="020B0604020202020204" pitchFamily="34" charset="0"/>
              </a:rPr>
              <a:t>Le rôle du médecin du BEM consiste à trancher le différend médical. Les conclusions du BEM peuvent donc être contraires ou similaires à celles du médecin traitant. </a:t>
            </a:r>
          </a:p>
          <a:p>
            <a:pPr marL="447675"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Une fois que le BEM statue, la CNESST devient liée par ces conclusions.</a:t>
            </a:r>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133835946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51</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1668650"/>
            <a:ext cx="22158705" cy="1370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lgn="just"/>
            <a:r>
              <a:rPr lang="fr-CA" sz="3000" b="1" u="sng" dirty="0">
                <a:latin typeface="Helvetica" panose="020B0604020202020204" pitchFamily="34" charset="0"/>
                <a:cs typeface="Helvetica" panose="020B0604020202020204" pitchFamily="34" charset="0"/>
              </a:rPr>
              <a:t>INDEMNISATION D’UNE LÉSION PROFESSIONNELLE</a:t>
            </a:r>
          </a:p>
          <a:p>
            <a:pPr lvl="0" algn="just"/>
            <a:endParaRPr lang="fr-CA" sz="3000" b="1" u="sng" dirty="0">
              <a:latin typeface="Helvetica" panose="020B0604020202020204" pitchFamily="34" charset="0"/>
              <a:cs typeface="Helvetica" panose="020B0604020202020204" pitchFamily="34" charset="0"/>
            </a:endParaRP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sur la date de consolidation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La CNESST peut rendre une décision statuant sur la consolidation suivant l’examen du BEM ou encore suivant la décision du médecin traitant de consolider le travailleur.</a:t>
            </a:r>
          </a:p>
          <a:p>
            <a:pPr marL="447675"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Ainsi, si le travailleur n’a pas été évalué par un membre du BEM, lorsque son médecin traitant consolidera sa lésion par le biais d’un rapport médical final, la CNESST rendra une décision entérinant les conclusions du médecin traitant. </a:t>
            </a:r>
          </a:p>
          <a:p>
            <a:pPr algn="just"/>
            <a:endParaRPr lang="fr-CA" sz="3000" dirty="0">
              <a:latin typeface="Helvetica" panose="020B0604020202020204" pitchFamily="34" charset="0"/>
              <a:cs typeface="Helvetica" panose="020B0604020202020204" pitchFamily="34" charset="0"/>
            </a:endParaRP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sur l’atteinte permanente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La CNESST peut rendre une décision statuant sur l’atteinte permanente suivant l’examen du BEM ou encore suivant le pourcentage d’atteinte permanente déterminé par le médecin traitant.</a:t>
            </a:r>
          </a:p>
          <a:p>
            <a:pPr marL="447675"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Ainsi, si le travailleur n’a pas été évalué par un membre du BEM, lorsque le médecin traitant déterminera l’atteinte permanente, la CNESST rendra une décision entérinant les conclusions du médecin traitant.</a:t>
            </a:r>
          </a:p>
          <a:p>
            <a:pPr marL="447675"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Si le médecin traitant attribue un pourcentage d’atteinte permanente suffisant, le travailleur pourra avoir droit à un montant d’argent visant à l’indemniser pour cette perte.</a:t>
            </a:r>
          </a:p>
          <a:p>
            <a:pPr algn="just"/>
            <a:r>
              <a:rPr lang="fr-CA" sz="3000" dirty="0">
                <a:latin typeface="Helvetica" panose="020B0604020202020204" pitchFamily="34" charset="0"/>
                <a:cs typeface="Helvetica" panose="020B0604020202020204" pitchFamily="34" charset="0"/>
              </a:rPr>
              <a:t> </a:t>
            </a: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1380422568"/>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52</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3236496"/>
            <a:ext cx="22158705" cy="7243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fr-CA" sz="3000" b="1" u="sng" dirty="0">
                <a:latin typeface="Helvetica" panose="020B0604020202020204" pitchFamily="34" charset="0"/>
                <a:cs typeface="Helvetica" panose="020B0604020202020204" pitchFamily="34" charset="0"/>
              </a:rPr>
              <a:t>INDEMNISATION D’UNE LÉSION PROFESSIONNELLE</a:t>
            </a:r>
          </a:p>
          <a:p>
            <a:endParaRPr lang="fr-CA" sz="3000" dirty="0">
              <a:latin typeface="Helvetica" panose="020B0604020202020204" pitchFamily="34" charset="0"/>
              <a:cs typeface="Helvetica" panose="020B0604020202020204" pitchFamily="34" charset="0"/>
            </a:endParaRPr>
          </a:p>
          <a:p>
            <a:pPr marL="457200" lvl="0" indent="-457200" algn="just">
              <a:buFont typeface="Arial" panose="020B0604020202020204" pitchFamily="34" charset="0"/>
              <a:buChar char="•"/>
            </a:pPr>
            <a:r>
              <a:rPr lang="fr-CA" sz="3000" b="1" dirty="0">
                <a:latin typeface="Helvetica" panose="020B0604020202020204" pitchFamily="34" charset="0"/>
                <a:cs typeface="Helvetica" panose="020B0604020202020204" pitchFamily="34" charset="0"/>
              </a:rPr>
              <a:t>Décision sur les limitations fonctionnelles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447675" algn="just"/>
            <a:r>
              <a:rPr lang="fr-CA" sz="3000" dirty="0">
                <a:latin typeface="Helvetica" panose="020B0604020202020204" pitchFamily="34" charset="0"/>
                <a:cs typeface="Helvetica" panose="020B0604020202020204" pitchFamily="34" charset="0"/>
              </a:rPr>
              <a:t>La CNESST peut rendre une décision suivant l’examen du BEM statuant sur la présence de limitations fonctionnelles ou encore suivant la détermination des limitations fonctionnelles du médecin traitant.</a:t>
            </a:r>
          </a:p>
          <a:p>
            <a:pPr algn="just"/>
            <a:r>
              <a:rPr lang="fr-CA" sz="3000" dirty="0">
                <a:latin typeface="Helvetica" panose="020B0604020202020204" pitchFamily="34" charset="0"/>
                <a:cs typeface="Helvetica" panose="020B0604020202020204" pitchFamily="34" charset="0"/>
              </a:rPr>
              <a:t> </a:t>
            </a:r>
          </a:p>
          <a:p>
            <a:r>
              <a:rPr lang="fr-CA" dirty="0"/>
              <a:t> </a:t>
            </a: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1892996239"/>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53</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2591979"/>
            <a:ext cx="22158705" cy="1185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sz="3000" dirty="0"/>
          </a:p>
          <a:p>
            <a:pPr lvl="0" algn="just"/>
            <a:r>
              <a:rPr lang="fr-CA" sz="3000" dirty="0"/>
              <a:t> </a:t>
            </a:r>
            <a:r>
              <a:rPr lang="fr-CA" sz="3000" b="1" u="sng" dirty="0">
                <a:latin typeface="Helvetica" panose="020B0604020202020204" pitchFamily="34" charset="0"/>
                <a:cs typeface="Helvetica" panose="020B0604020202020204" pitchFamily="34" charset="0"/>
              </a:rPr>
              <a:t>RÉADAPTATION ET RETOUR AU TRAVAIL</a:t>
            </a:r>
            <a:endParaRPr lang="fr-CA" sz="3000" u="sng" dirty="0">
              <a:latin typeface="Helvetica" panose="020B0604020202020204" pitchFamily="34" charset="0"/>
              <a:cs typeface="Helvetica" panose="020B0604020202020204" pitchFamily="34" charset="0"/>
            </a:endParaRPr>
          </a:p>
          <a:p>
            <a:pPr algn="just"/>
            <a:r>
              <a:rPr lang="fr-CA" sz="3000" b="1" dirty="0">
                <a:latin typeface="Helvetica" panose="020B0604020202020204" pitchFamily="34" charset="0"/>
                <a:cs typeface="Helvetica" panose="020B0604020202020204" pitchFamily="34" charset="0"/>
              </a:rPr>
              <a:t>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Le travailleur qui a subi une atteinte permanente à son intégrité physique ou psychique débute ce processus à compter de la date de consolidation.</a:t>
            </a:r>
          </a:p>
          <a:p>
            <a:pPr algn="just"/>
            <a:endParaRPr lang="fr-CA" sz="3000" dirty="0">
              <a:latin typeface="Helvetica" panose="020B0604020202020204" pitchFamily="34" charset="0"/>
              <a:cs typeface="Helvetica" panose="020B0604020202020204" pitchFamily="34" charset="0"/>
            </a:endParaRPr>
          </a:p>
          <a:p>
            <a:pPr marL="457200" lvl="0" indent="-457200" algn="just">
              <a:buFont typeface="Arial" panose="020B0604020202020204" pitchFamily="34" charset="0"/>
              <a:buChar char="•"/>
            </a:pPr>
            <a:r>
              <a:rPr lang="fr-CA" sz="3000" dirty="0">
                <a:latin typeface="Helvetica" panose="020B0604020202020204" pitchFamily="34" charset="0"/>
                <a:cs typeface="Helvetica" panose="020B0604020202020204" pitchFamily="34" charset="0"/>
              </a:rPr>
              <a:t> </a:t>
            </a:r>
            <a:r>
              <a:rPr lang="fr-CA" sz="3000" b="1" dirty="0">
                <a:latin typeface="Helvetica" panose="020B0604020202020204" pitchFamily="34" charset="0"/>
                <a:cs typeface="Helvetica" panose="020B0604020202020204" pitchFamily="34" charset="0"/>
              </a:rPr>
              <a:t>Décision sur la capacité au travail :</a:t>
            </a:r>
            <a:endParaRPr lang="fr-CA" sz="3000" dirty="0">
              <a:latin typeface="Helvetica" panose="020B0604020202020204" pitchFamily="34" charset="0"/>
              <a:cs typeface="Helvetica" panose="020B0604020202020204" pitchFamily="34" charset="0"/>
            </a:endParaRPr>
          </a:p>
          <a:p>
            <a:pPr algn="just"/>
            <a:r>
              <a:rPr lang="fr-CA" sz="3000" dirty="0">
                <a:latin typeface="Helvetica" panose="020B0604020202020204" pitchFamily="34" charset="0"/>
                <a:cs typeface="Helvetica" panose="020B0604020202020204" pitchFamily="34" charset="0"/>
              </a:rPr>
              <a:t> </a:t>
            </a:r>
          </a:p>
          <a:p>
            <a:pPr marL="541338" algn="just"/>
            <a:r>
              <a:rPr lang="fr-CA" sz="3000" dirty="0">
                <a:latin typeface="Helvetica" panose="020B0604020202020204" pitchFamily="34" charset="0"/>
                <a:cs typeface="Helvetica" panose="020B0604020202020204" pitchFamily="34" charset="0"/>
              </a:rPr>
              <a:t>Une fois le travailleur consolidé, la CNESST va déterminer s’il peut retourner à son emploi </a:t>
            </a:r>
            <a:r>
              <a:rPr lang="fr-CA" sz="3000" dirty="0" err="1">
                <a:latin typeface="Helvetica" panose="020B0604020202020204" pitchFamily="34" charset="0"/>
                <a:cs typeface="Helvetica" panose="020B0604020202020204" pitchFamily="34" charset="0"/>
              </a:rPr>
              <a:t>prélésionnel</a:t>
            </a:r>
            <a:r>
              <a:rPr lang="fr-CA" sz="3000" dirty="0">
                <a:latin typeface="Helvetica" panose="020B0604020202020204" pitchFamily="34" charset="0"/>
                <a:cs typeface="Helvetica" panose="020B0604020202020204" pitchFamily="34" charset="0"/>
              </a:rPr>
              <a:t>, à un emploi équivalent ou encore à un emploi convenable.</a:t>
            </a:r>
          </a:p>
          <a:p>
            <a:pPr marL="541338" algn="just"/>
            <a:r>
              <a:rPr lang="fr-CA" sz="3000" dirty="0">
                <a:latin typeface="Helvetica" panose="020B0604020202020204" pitchFamily="34" charset="0"/>
                <a:cs typeface="Helvetica" panose="020B0604020202020204" pitchFamily="34" charset="0"/>
              </a:rPr>
              <a:t> </a:t>
            </a:r>
          </a:p>
          <a:p>
            <a:pPr marL="541338" algn="just"/>
            <a:r>
              <a:rPr lang="fr-CA" sz="3000" dirty="0">
                <a:latin typeface="Helvetica" panose="020B0604020202020204" pitchFamily="34" charset="0"/>
                <a:cs typeface="Helvetica" panose="020B0604020202020204" pitchFamily="34" charset="0"/>
              </a:rPr>
              <a:t>Si la CNESST détermine que le travailleur est apte à reprendre son emploi </a:t>
            </a:r>
            <a:r>
              <a:rPr lang="fr-CA" sz="3000" dirty="0" err="1">
                <a:latin typeface="Helvetica" panose="020B0604020202020204" pitchFamily="34" charset="0"/>
                <a:cs typeface="Helvetica" panose="020B0604020202020204" pitchFamily="34" charset="0"/>
              </a:rPr>
              <a:t>prélésionnel</a:t>
            </a:r>
            <a:r>
              <a:rPr lang="fr-CA" sz="3000" dirty="0">
                <a:latin typeface="Helvetica" panose="020B0604020202020204" pitchFamily="34" charset="0"/>
                <a:cs typeface="Helvetica" panose="020B0604020202020204" pitchFamily="34" charset="0"/>
              </a:rPr>
              <a:t>, la décision comportera une date de retour au travail.</a:t>
            </a:r>
          </a:p>
          <a:p>
            <a:pPr marL="541338" algn="just"/>
            <a:r>
              <a:rPr lang="fr-CA" sz="3000" dirty="0">
                <a:latin typeface="Helvetica" panose="020B0604020202020204" pitchFamily="34" charset="0"/>
                <a:cs typeface="Helvetica" panose="020B0604020202020204" pitchFamily="34" charset="0"/>
              </a:rPr>
              <a:t> </a:t>
            </a:r>
          </a:p>
          <a:p>
            <a:pPr marL="541338" algn="just"/>
            <a:r>
              <a:rPr lang="fr-CA" sz="3000" dirty="0">
                <a:latin typeface="Helvetica" panose="020B0604020202020204" pitchFamily="34" charset="0"/>
                <a:cs typeface="Helvetica" panose="020B0604020202020204" pitchFamily="34" charset="0"/>
              </a:rPr>
              <a:t>Si la CNESST détermine que le travailleur est apte à reprendre un emploi convenable, la décision comportera également le montant de l’indemnité de remplacement du revenu réduite à être versée au travailleur une fois l’année de recherche d’emploi terminée.</a:t>
            </a:r>
          </a:p>
          <a:p>
            <a:endParaRPr lang="fr-CA" dirty="0"/>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3.2 Les lésions professionnelles : le suivi d’un dossier</a:t>
            </a:r>
            <a:endParaRPr lang="fr-FR" sz="7000" dirty="0">
              <a:latin typeface="Helvetica" pitchFamily="2" charset="0"/>
            </a:endParaRPr>
          </a:p>
        </p:txBody>
      </p:sp>
    </p:spTree>
    <p:extLst>
      <p:ext uri="{BB962C8B-B14F-4D97-AF65-F5344CB8AC3E}">
        <p14:creationId xmlns:p14="http://schemas.microsoft.com/office/powerpoint/2010/main" val="3502923726"/>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54</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3014346"/>
            <a:ext cx="22158705" cy="9612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2800" b="1" dirty="0">
                <a:latin typeface="Helvetica" pitchFamily="2" charset="0"/>
              </a:rPr>
              <a:t>La loi de principe : </a:t>
            </a:r>
            <a:r>
              <a:rPr lang="fr-CA" sz="2800" dirty="0">
                <a:latin typeface="Helvetica" pitchFamily="2" charset="0"/>
              </a:rPr>
              <a:t>La </a:t>
            </a:r>
            <a:r>
              <a:rPr lang="fr-CA" sz="2800" i="1" dirty="0">
                <a:latin typeface="Helvetica" pitchFamily="2" charset="0"/>
              </a:rPr>
              <a:t>Loi sur la santé et sécurité du travail </a:t>
            </a:r>
          </a:p>
          <a:p>
            <a:pPr algn="just" fontAlgn="auto">
              <a:spcBef>
                <a:spcPts val="0"/>
              </a:spcBef>
              <a:spcAft>
                <a:spcPts val="0"/>
              </a:spcAft>
            </a:pPr>
            <a:endParaRPr lang="fr-CA" sz="2800" b="1" dirty="0">
              <a:latin typeface="Helvetica" pitchFamily="2" charset="0"/>
            </a:endParaRPr>
          </a:p>
          <a:p>
            <a:pPr marL="457200" indent="-457200" algn="just" fontAlgn="auto">
              <a:spcBef>
                <a:spcPts val="0"/>
              </a:spcBef>
              <a:spcAft>
                <a:spcPts val="0"/>
              </a:spcAft>
              <a:buFont typeface="Wingdings" pitchFamily="2" charset="2"/>
              <a:buChar char="Ø"/>
            </a:pPr>
            <a:r>
              <a:rPr lang="fr-CA" sz="2800" b="1" dirty="0">
                <a:latin typeface="Helvetica" pitchFamily="2" charset="0"/>
              </a:rPr>
              <a:t>Obligations de l’employeur </a:t>
            </a:r>
          </a:p>
          <a:p>
            <a:pPr algn="just" fontAlgn="auto">
              <a:spcBef>
                <a:spcPts val="0"/>
              </a:spcBef>
              <a:spcAft>
                <a:spcPts val="0"/>
              </a:spcAft>
            </a:pPr>
            <a:endParaRPr lang="fr-CA" sz="2800" b="1" dirty="0">
              <a:latin typeface="Helvetica" pitchFamily="2" charset="0"/>
            </a:endParaRPr>
          </a:p>
          <a:p>
            <a:pPr algn="just" fontAlgn="auto">
              <a:spcBef>
                <a:spcPts val="0"/>
              </a:spcBef>
              <a:spcAft>
                <a:spcPts val="0"/>
              </a:spcAft>
            </a:pPr>
            <a:r>
              <a:rPr lang="fr-CA" sz="2800" b="1" dirty="0">
                <a:latin typeface="Helvetica" pitchFamily="2" charset="0"/>
              </a:rPr>
              <a:t>Article 51 de la </a:t>
            </a:r>
            <a:r>
              <a:rPr lang="fr-CA" sz="2800" b="1" i="1" dirty="0">
                <a:latin typeface="Helvetica" pitchFamily="2" charset="0"/>
              </a:rPr>
              <a:t>Loi sur la santé et sécurité au travail </a:t>
            </a:r>
            <a:r>
              <a:rPr lang="fr-CA" sz="2800" b="1" dirty="0">
                <a:latin typeface="Helvetica" pitchFamily="2" charset="0"/>
              </a:rPr>
              <a:t>:</a:t>
            </a:r>
          </a:p>
          <a:p>
            <a:pPr algn="just" fontAlgn="auto">
              <a:spcBef>
                <a:spcPts val="0"/>
              </a:spcBef>
              <a:spcAft>
                <a:spcPts val="0"/>
              </a:spcAft>
            </a:pPr>
            <a:endParaRPr lang="fr-CA" sz="2800" dirty="0">
              <a:latin typeface="Helvetica" pitchFamily="2" charset="0"/>
            </a:endParaRPr>
          </a:p>
          <a:p>
            <a:pPr algn="just"/>
            <a:r>
              <a:rPr lang="fr-CA" sz="2800" dirty="0">
                <a:latin typeface="Helvetica" pitchFamily="2" charset="0"/>
              </a:rPr>
              <a:t>L’employeur doit prendre les mesures nécessaires pour protéger la santé et assurer la sécurité et l’intégrité physique des travailleurs. </a:t>
            </a:r>
          </a:p>
          <a:p>
            <a:pPr algn="just"/>
            <a:endParaRPr lang="fr-CA" sz="2800" dirty="0">
              <a:latin typeface="Helvetica" pitchFamily="2" charset="0"/>
            </a:endParaRPr>
          </a:p>
          <a:p>
            <a:pPr marL="457200" indent="-457200" algn="just" fontAlgn="auto">
              <a:spcBef>
                <a:spcPts val="0"/>
              </a:spcBef>
              <a:spcAft>
                <a:spcPts val="0"/>
              </a:spcAft>
              <a:buFont typeface="Wingdings" pitchFamily="2" charset="2"/>
              <a:buChar char="Ø"/>
            </a:pPr>
            <a:r>
              <a:rPr lang="fr-CA" sz="2800" b="1" dirty="0">
                <a:latin typeface="Helvetica" pitchFamily="2" charset="0"/>
              </a:rPr>
              <a:t>Obligations de l’employé </a:t>
            </a:r>
          </a:p>
          <a:p>
            <a:pPr algn="just" fontAlgn="auto">
              <a:spcBef>
                <a:spcPts val="0"/>
              </a:spcBef>
              <a:spcAft>
                <a:spcPts val="0"/>
              </a:spcAft>
            </a:pPr>
            <a:endParaRPr lang="fr-CA" sz="2800" b="1" dirty="0">
              <a:latin typeface="Helvetica" pitchFamily="2" charset="0"/>
            </a:endParaRPr>
          </a:p>
          <a:p>
            <a:pPr algn="just" fontAlgn="auto">
              <a:spcBef>
                <a:spcPts val="0"/>
              </a:spcBef>
              <a:spcAft>
                <a:spcPts val="0"/>
              </a:spcAft>
            </a:pPr>
            <a:r>
              <a:rPr lang="fr-CA" sz="2800" b="1" dirty="0">
                <a:latin typeface="Helvetica" pitchFamily="2" charset="0"/>
              </a:rPr>
              <a:t>Article 49 de la </a:t>
            </a:r>
            <a:r>
              <a:rPr lang="fr-CA" sz="2800" b="1" i="1" dirty="0">
                <a:latin typeface="Helvetica" pitchFamily="2" charset="0"/>
              </a:rPr>
              <a:t>Loi sur la santé et sécurité au travail </a:t>
            </a:r>
            <a:r>
              <a:rPr lang="fr-CA" sz="2800" b="1" dirty="0">
                <a:latin typeface="Helvetica" pitchFamily="2" charset="0"/>
              </a:rPr>
              <a:t>:</a:t>
            </a:r>
          </a:p>
          <a:p>
            <a:pPr algn="just" fontAlgn="auto">
              <a:spcBef>
                <a:spcPts val="0"/>
              </a:spcBef>
              <a:spcAft>
                <a:spcPts val="0"/>
              </a:spcAft>
            </a:pPr>
            <a:endParaRPr lang="fr-CA" sz="2800" b="1" i="1" dirty="0">
              <a:latin typeface="Helvetica" pitchFamily="2" charset="0"/>
            </a:endParaRPr>
          </a:p>
          <a:p>
            <a:pPr algn="just" fontAlgn="auto">
              <a:spcBef>
                <a:spcPts val="0"/>
              </a:spcBef>
              <a:spcAft>
                <a:spcPts val="0"/>
              </a:spcAft>
            </a:pPr>
            <a:r>
              <a:rPr lang="fr-CA" sz="2800" dirty="0">
                <a:latin typeface="Helvetica" pitchFamily="2" charset="0"/>
              </a:rPr>
              <a:t>L’employé doit également prendre des mesures dans l’optique de la santé et sécurité au travail. </a:t>
            </a:r>
          </a:p>
          <a:p>
            <a:endParaRPr lang="fr-CA" dirty="0"/>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3.3 La santé et sécurité au travail </a:t>
            </a:r>
            <a:endParaRPr lang="fr-FR" sz="7000" dirty="0">
              <a:latin typeface="Helvetica" pitchFamily="2" charset="0"/>
            </a:endParaRPr>
          </a:p>
        </p:txBody>
      </p:sp>
    </p:spTree>
    <p:extLst>
      <p:ext uri="{BB962C8B-B14F-4D97-AF65-F5344CB8AC3E}">
        <p14:creationId xmlns:p14="http://schemas.microsoft.com/office/powerpoint/2010/main" val="404612757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55</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8" y="2406285"/>
            <a:ext cx="22158705" cy="9982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marL="457200" indent="-457200" algn="just" fontAlgn="auto">
              <a:spcBef>
                <a:spcPts val="0"/>
              </a:spcBef>
              <a:spcAft>
                <a:spcPts val="0"/>
              </a:spcAft>
              <a:buFont typeface="Wingdings" pitchFamily="2" charset="2"/>
              <a:buChar char="Ø"/>
            </a:pPr>
            <a:r>
              <a:rPr lang="fr-CA" sz="3000" b="1" dirty="0">
                <a:latin typeface="Helvetica" pitchFamily="2" charset="0"/>
              </a:rPr>
              <a:t>Droit de refus </a:t>
            </a:r>
          </a:p>
          <a:p>
            <a:pPr algn="just" fontAlgn="auto">
              <a:spcBef>
                <a:spcPts val="0"/>
              </a:spcBef>
              <a:spcAft>
                <a:spcPts val="0"/>
              </a:spcAft>
            </a:pPr>
            <a:endParaRPr lang="fr-CA" sz="2800" dirty="0">
              <a:latin typeface="Helvetica" pitchFamily="2" charset="0"/>
            </a:endParaRPr>
          </a:p>
          <a:p>
            <a:pPr algn="just" fontAlgn="auto">
              <a:spcBef>
                <a:spcPts val="0"/>
              </a:spcBef>
              <a:spcAft>
                <a:spcPts val="0"/>
              </a:spcAft>
            </a:pPr>
            <a:r>
              <a:rPr lang="fr-CA" sz="3000" b="1" dirty="0">
                <a:latin typeface="Helvetica" pitchFamily="2" charset="0"/>
              </a:rPr>
              <a:t>Article 12 de la </a:t>
            </a:r>
            <a:r>
              <a:rPr lang="fr-CA" sz="3000" b="1" i="1" dirty="0">
                <a:latin typeface="Helvetica" pitchFamily="2" charset="0"/>
              </a:rPr>
              <a:t>Loi sur la santé et sécurité au travail </a:t>
            </a:r>
            <a:r>
              <a:rPr lang="fr-CA" sz="3000" b="1" dirty="0">
                <a:latin typeface="Helvetica" pitchFamily="2" charset="0"/>
              </a:rPr>
              <a:t>:</a:t>
            </a:r>
          </a:p>
          <a:p>
            <a:pPr algn="just" fontAlgn="auto">
              <a:spcBef>
                <a:spcPts val="0"/>
              </a:spcBef>
              <a:spcAft>
                <a:spcPts val="0"/>
              </a:spcAft>
            </a:pPr>
            <a:endParaRPr lang="fr-CA" sz="3000" b="1" dirty="0">
              <a:latin typeface="Helvetica" pitchFamily="2" charset="0"/>
            </a:endParaRPr>
          </a:p>
          <a:p>
            <a:pPr marL="709613" algn="just" defTabSz="989013" fontAlgn="auto">
              <a:spcBef>
                <a:spcPts val="0"/>
              </a:spcBef>
              <a:spcAft>
                <a:spcPts val="0"/>
              </a:spcAft>
            </a:pPr>
            <a:r>
              <a:rPr lang="fr-CA" sz="3000" i="1" dirty="0">
                <a:latin typeface="Helvetica" pitchFamily="2" charset="0"/>
              </a:rPr>
              <a:t>« Un travailleur a le droit de refuser d’exécuter un travail </a:t>
            </a:r>
            <a:r>
              <a:rPr lang="fr-CA" sz="3000" i="1" u="sng" dirty="0">
                <a:latin typeface="Helvetica" pitchFamily="2" charset="0"/>
              </a:rPr>
              <a:t>s’il a des motifs raisonnables</a:t>
            </a:r>
            <a:r>
              <a:rPr lang="fr-CA" sz="3000" i="1" dirty="0">
                <a:latin typeface="Helvetica" pitchFamily="2" charset="0"/>
              </a:rPr>
              <a:t> de croire que l’exécution de ce travail l’expose à un danger pour sa santé, sa sécurité ou son intégrité physique ou peut avoir l’effet d’exposer une autre personne à un semblable danger. »</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b="1" dirty="0">
                <a:latin typeface="Helvetica" pitchFamily="2" charset="0"/>
              </a:rPr>
              <a:t>Article 13 de la </a:t>
            </a:r>
            <a:r>
              <a:rPr lang="fr-CA" sz="3000" b="1" i="1" dirty="0">
                <a:latin typeface="Helvetica" pitchFamily="2" charset="0"/>
              </a:rPr>
              <a:t>Loi sur la santé et sécurité au travail</a:t>
            </a:r>
            <a:r>
              <a:rPr lang="fr-CA" sz="3000" b="1" dirty="0">
                <a:latin typeface="Helvetica" pitchFamily="2" charset="0"/>
              </a:rPr>
              <a:t> :</a:t>
            </a:r>
          </a:p>
          <a:p>
            <a:pPr algn="just" fontAlgn="auto">
              <a:spcBef>
                <a:spcPts val="0"/>
              </a:spcBef>
              <a:spcAft>
                <a:spcPts val="0"/>
              </a:spcAft>
            </a:pPr>
            <a:endParaRPr lang="fr-CA" sz="3000" b="1" dirty="0">
              <a:latin typeface="Helvetica" pitchFamily="2" charset="0"/>
            </a:endParaRPr>
          </a:p>
          <a:p>
            <a:pPr marL="709613" algn="just" fontAlgn="auto">
              <a:spcBef>
                <a:spcPts val="0"/>
              </a:spcBef>
              <a:spcAft>
                <a:spcPts val="0"/>
              </a:spcAft>
            </a:pPr>
            <a:r>
              <a:rPr lang="fr-CA" sz="3000" i="1" dirty="0">
                <a:latin typeface="Helvetica" pitchFamily="2" charset="0"/>
              </a:rPr>
              <a:t>« Le travailleur ne peut cependant exercer le droit que lui reconnaît l’article 12 </a:t>
            </a:r>
            <a:r>
              <a:rPr lang="fr-CA" sz="3000" i="1" u="sng" dirty="0">
                <a:latin typeface="Helvetica" pitchFamily="2" charset="0"/>
              </a:rPr>
              <a:t>si le refus d’exécuter ce travail met en péril immédiat la vie, la santé, la sécurité ou l’intégrité physique d’une autre personne</a:t>
            </a:r>
            <a:r>
              <a:rPr lang="fr-CA" sz="3000" i="1" dirty="0">
                <a:latin typeface="Helvetica" pitchFamily="2" charset="0"/>
              </a:rPr>
              <a:t> ou si les conditions d’exécution de ce travail sont normales dans le genre de travail qu’il exerce. »</a:t>
            </a: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3.3 La santé et sécurité au travail </a:t>
            </a:r>
            <a:endParaRPr lang="fr-FR" sz="7000" dirty="0">
              <a:latin typeface="Helvetica" pitchFamily="2" charset="0"/>
            </a:endParaRPr>
          </a:p>
        </p:txBody>
      </p:sp>
    </p:spTree>
    <p:extLst>
      <p:ext uri="{BB962C8B-B14F-4D97-AF65-F5344CB8AC3E}">
        <p14:creationId xmlns:p14="http://schemas.microsoft.com/office/powerpoint/2010/main" val="400598702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56</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81567" y="2084333"/>
            <a:ext cx="22158705" cy="1590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marL="457200" indent="-457200" algn="just" fontAlgn="auto">
              <a:spcBef>
                <a:spcPts val="0"/>
              </a:spcBef>
              <a:spcAft>
                <a:spcPts val="0"/>
              </a:spcAft>
              <a:buFont typeface="Wingdings" pitchFamily="2" charset="2"/>
              <a:buChar char="Ø"/>
            </a:pPr>
            <a:r>
              <a:rPr lang="fr-CA" sz="3000" b="1" dirty="0">
                <a:latin typeface="Helvetica" panose="020B0604020202020204" pitchFamily="34" charset="0"/>
                <a:cs typeface="Helvetica" panose="020B0604020202020204" pitchFamily="34" charset="0"/>
              </a:rPr>
              <a:t>Droit de refus (suite)</a:t>
            </a:r>
          </a:p>
          <a:p>
            <a:pPr algn="just" fontAlgn="auto">
              <a:spcBef>
                <a:spcPts val="0"/>
              </a:spcBef>
              <a:spcAft>
                <a:spcPts val="0"/>
              </a:spcAft>
            </a:pPr>
            <a:endParaRPr lang="fr-CA" sz="2800" dirty="0">
              <a:latin typeface="Helvetica" panose="020B0604020202020204" pitchFamily="34" charset="0"/>
              <a:cs typeface="Helvetica" panose="020B0604020202020204" pitchFamily="34" charset="0"/>
            </a:endParaRPr>
          </a:p>
          <a:p>
            <a:pPr algn="just" fontAlgn="auto">
              <a:spcBef>
                <a:spcPts val="0"/>
              </a:spcBef>
              <a:spcAft>
                <a:spcPts val="0"/>
              </a:spcAft>
            </a:pPr>
            <a:r>
              <a:rPr lang="fr-CA" sz="3000" b="1" dirty="0">
                <a:latin typeface="Helvetica" panose="020B0604020202020204" pitchFamily="34" charset="0"/>
                <a:cs typeface="Helvetica" panose="020B0604020202020204" pitchFamily="34" charset="0"/>
              </a:rPr>
              <a:t>Critères de la jurisprudence :</a:t>
            </a:r>
          </a:p>
          <a:p>
            <a:endParaRPr lang="fr-CA" sz="3000" dirty="0">
              <a:latin typeface="Helvetica" panose="020B0604020202020204" pitchFamily="34" charset="0"/>
              <a:cs typeface="Helvetica" panose="020B0604020202020204" pitchFamily="34" charset="0"/>
            </a:endParaRPr>
          </a:p>
          <a:p>
            <a:pPr marL="514350" lvl="0" indent="-514350">
              <a:buFont typeface="+mj-lt"/>
              <a:buAutoNum type="arabicPeriod"/>
            </a:pPr>
            <a:r>
              <a:rPr lang="fr-FR" sz="3000" dirty="0">
                <a:latin typeface="Helvetica" panose="020B0604020202020204" pitchFamily="34" charset="0"/>
                <a:cs typeface="Helvetica" panose="020B0604020202020204" pitchFamily="34" charset="0"/>
              </a:rPr>
              <a:t>Être un travailleur au sens de la loi;</a:t>
            </a:r>
            <a:endParaRPr lang="fr-CA" sz="3000" dirty="0">
              <a:latin typeface="Helvetica" panose="020B0604020202020204" pitchFamily="34" charset="0"/>
              <a:cs typeface="Helvetica" panose="020B0604020202020204" pitchFamily="34" charset="0"/>
            </a:endParaRPr>
          </a:p>
          <a:p>
            <a:pPr marL="514350" lvl="0" indent="-514350">
              <a:buFont typeface="+mj-lt"/>
              <a:buAutoNum type="arabicPeriod"/>
            </a:pPr>
            <a:r>
              <a:rPr lang="fr-FR" sz="3000" dirty="0">
                <a:latin typeface="Helvetica" panose="020B0604020202020204" pitchFamily="34" charset="0"/>
                <a:cs typeface="Helvetica" panose="020B0604020202020204" pitchFamily="34" charset="0"/>
              </a:rPr>
              <a:t>Devoir exécuter à la demande de l’employeur un travail (art. 12);</a:t>
            </a:r>
          </a:p>
          <a:p>
            <a:pPr marL="514350" lvl="0" indent="-514350">
              <a:buFont typeface="+mj-lt"/>
              <a:buAutoNum type="arabicPeriod"/>
            </a:pPr>
            <a:r>
              <a:rPr lang="fr-FR" sz="3000" dirty="0">
                <a:latin typeface="Helvetica" panose="020B0604020202020204" pitchFamily="34" charset="0"/>
                <a:cs typeface="Helvetica" panose="020B0604020202020204" pitchFamily="34" charset="0"/>
              </a:rPr>
              <a:t>Appréhender un danger résultant, pour soi-même ou pour autrui, de l’exécution de ce travail;</a:t>
            </a:r>
          </a:p>
          <a:p>
            <a:pPr marL="514350" indent="-514350">
              <a:buFont typeface="+mj-lt"/>
              <a:buAutoNum type="arabicPeriod"/>
            </a:pPr>
            <a:r>
              <a:rPr lang="fr-FR" sz="3000" dirty="0">
                <a:latin typeface="Helvetica" panose="020B0604020202020204" pitchFamily="34" charset="0"/>
                <a:cs typeface="Helvetica" panose="020B0604020202020204" pitchFamily="34" charset="0"/>
              </a:rPr>
              <a:t>Fonder cette appréhension sur des motifs raisonnables (art. 12);</a:t>
            </a:r>
            <a:endParaRPr lang="fr-CA" sz="3000" dirty="0">
              <a:latin typeface="Helvetica" panose="020B0604020202020204" pitchFamily="34" charset="0"/>
              <a:cs typeface="Helvetica" panose="020B0604020202020204" pitchFamily="34" charset="0"/>
            </a:endParaRPr>
          </a:p>
          <a:p>
            <a:pPr marL="514350" indent="-514350">
              <a:buFont typeface="+mj-lt"/>
              <a:buAutoNum type="arabicPeriod"/>
            </a:pPr>
            <a:r>
              <a:rPr lang="fr-FR" sz="3000" dirty="0">
                <a:latin typeface="Helvetica" panose="020B0604020202020204" pitchFamily="34" charset="0"/>
                <a:cs typeface="Helvetica" panose="020B0604020202020204" pitchFamily="34" charset="0"/>
              </a:rPr>
              <a:t>Exercer ce droit de refus au sujet d’un travail dont les conditions ou circonstances d’exécution sont anormales (art. 13);</a:t>
            </a:r>
            <a:endParaRPr lang="fr-CA" sz="3000" dirty="0">
              <a:latin typeface="Helvetica" panose="020B0604020202020204" pitchFamily="34" charset="0"/>
              <a:cs typeface="Helvetica" panose="020B0604020202020204" pitchFamily="34" charset="0"/>
            </a:endParaRPr>
          </a:p>
          <a:p>
            <a:pPr marL="514350" indent="-514350">
              <a:buFont typeface="+mj-lt"/>
              <a:buAutoNum type="arabicPeriod"/>
            </a:pPr>
            <a:r>
              <a:rPr lang="fr-FR" sz="3000" dirty="0">
                <a:highlight>
                  <a:srgbClr val="FFFF00"/>
                </a:highlight>
                <a:latin typeface="Helvetica" panose="020B0604020202020204" pitchFamily="34" charset="0"/>
                <a:cs typeface="Helvetica" panose="020B0604020202020204" pitchFamily="34" charset="0"/>
              </a:rPr>
              <a:t>Pouvoir refuser d’exécuter le travail demandé sans mettre la sécurité d’autrui en péril immédiat (art. 13);</a:t>
            </a:r>
          </a:p>
          <a:p>
            <a:pPr marL="514350" indent="-514350">
              <a:buFont typeface="+mj-lt"/>
              <a:buAutoNum type="arabicPeriod"/>
            </a:pPr>
            <a:r>
              <a:rPr lang="fr-FR" sz="3000" dirty="0">
                <a:latin typeface="Helvetica" panose="020B0604020202020204" pitchFamily="34" charset="0"/>
                <a:cs typeface="Helvetica" panose="020B0604020202020204" pitchFamily="34" charset="0"/>
              </a:rPr>
              <a:t>Rapporter le plus tôt possible à un représentant de l’employeur le droit de refus que l’on veut exercer (art. 15).</a:t>
            </a:r>
            <a:endParaRPr lang="fr-CA" sz="3000" dirty="0">
              <a:latin typeface="Helvetica" panose="020B0604020202020204" pitchFamily="34" charset="0"/>
              <a:cs typeface="Helvetica" panose="020B0604020202020204" pitchFamily="34" charset="0"/>
            </a:endParaRPr>
          </a:p>
          <a:p>
            <a:endParaRPr lang="fr-CA" dirty="0">
              <a:latin typeface="Helvetica" panose="020B0604020202020204" pitchFamily="34" charset="0"/>
              <a:cs typeface="Helvetica" panose="020B0604020202020204" pitchFamily="34"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Solution : l’avis de conditions dangereuses </a:t>
            </a:r>
          </a:p>
          <a:p>
            <a:pPr algn="just" fontAlgn="auto">
              <a:spcBef>
                <a:spcPts val="0"/>
              </a:spcBef>
              <a:spcAft>
                <a:spcPts val="0"/>
              </a:spcAft>
            </a:pPr>
            <a:endParaRPr lang="fr-CA" sz="11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Aviser l’employeur du danger pour la santé des travailleurs au moyen d’une lettre écrite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Donner un délai à l’employeur pour corriger la situation (mise en demeure)</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Constituer un dossier (photos, documents, déclarations)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Appeler un inspecteur de la CNESST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Si l’inspecteur constate une dérogation, il ordonnera à l’employeur de rectifier la situation, sous peine d’amendes pénales </a:t>
            </a: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Il est possible de contester la décision d’un inspecteur devant le Tribunal administratif du travail  </a:t>
            </a: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lvl="0"/>
            <a:endParaRPr lang="fr-FR" sz="3000" dirty="0">
              <a:latin typeface="Helvetica" panose="020B0604020202020204" pitchFamily="34" charset="0"/>
              <a:cs typeface="Helvetica" panose="020B0604020202020204" pitchFamily="34" charset="0"/>
            </a:endParaRPr>
          </a:p>
          <a:p>
            <a:pPr lvl="0"/>
            <a:endParaRPr lang="fr-FR" sz="3000" dirty="0">
              <a:latin typeface="Helvetica" panose="020B0604020202020204" pitchFamily="34" charset="0"/>
              <a:cs typeface="Helvetica" panose="020B0604020202020204" pitchFamily="34" charset="0"/>
            </a:endParaRPr>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3 : LA SANTÉ ET SÉCURITÉ AU TRAVAIL</a:t>
            </a:r>
          </a:p>
          <a:p>
            <a:r>
              <a:rPr lang="fr-FR" altLang="fr-FR" sz="7000" dirty="0">
                <a:solidFill>
                  <a:schemeClr val="tx2">
                    <a:lumMod val="60000"/>
                    <a:lumOff val="40000"/>
                  </a:schemeClr>
                </a:solidFill>
                <a:latin typeface="Helvetica" pitchFamily="2" charset="0"/>
              </a:rPr>
              <a:t>3.3 La santé et sécurité au travail </a:t>
            </a:r>
            <a:endParaRPr lang="fr-FR" sz="7000" dirty="0">
              <a:latin typeface="Helvetica" pitchFamily="2" charset="0"/>
            </a:endParaRPr>
          </a:p>
        </p:txBody>
      </p:sp>
    </p:spTree>
    <p:extLst>
      <p:ext uri="{BB962C8B-B14F-4D97-AF65-F5344CB8AC3E}">
        <p14:creationId xmlns:p14="http://schemas.microsoft.com/office/powerpoint/2010/main" val="3146202976"/>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57</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676656" y="1947853"/>
            <a:ext cx="21946807" cy="15737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marL="457200" indent="-457200" algn="just" fontAlgn="auto">
              <a:spcBef>
                <a:spcPts val="0"/>
              </a:spcBef>
              <a:spcAft>
                <a:spcPts val="0"/>
              </a:spcAft>
              <a:buFont typeface="Wingdings" pitchFamily="2" charset="2"/>
              <a:buChar char="Ø"/>
            </a:pPr>
            <a:r>
              <a:rPr lang="fr-CA" sz="3000" b="1" dirty="0">
                <a:latin typeface="Helvetica" pitchFamily="2" charset="0"/>
              </a:rPr>
              <a:t>Prévues à la </a:t>
            </a:r>
            <a:r>
              <a:rPr lang="fr-CA" sz="3000" b="1" i="1" dirty="0">
                <a:latin typeface="Helvetica" pitchFamily="2" charset="0"/>
              </a:rPr>
              <a:t>Loi sur les services </a:t>
            </a:r>
            <a:r>
              <a:rPr lang="fr-CA" sz="3000" b="1" i="1" dirty="0" err="1">
                <a:latin typeface="Helvetica" pitchFamily="2" charset="0"/>
              </a:rPr>
              <a:t>préhospitaliers</a:t>
            </a:r>
            <a:r>
              <a:rPr lang="fr-CA" sz="3000" b="1" i="1" dirty="0">
                <a:latin typeface="Helvetica" pitchFamily="2" charset="0"/>
              </a:rPr>
              <a:t> d’urgence (LSPU) </a:t>
            </a:r>
            <a:r>
              <a:rPr lang="fr-CA" sz="3000" b="1" dirty="0">
                <a:latin typeface="Helvetica" pitchFamily="2" charset="0"/>
              </a:rPr>
              <a:t>et le </a:t>
            </a:r>
            <a:r>
              <a:rPr lang="fr-CA" sz="3000" b="1" i="1" dirty="0">
                <a:latin typeface="Helvetica" pitchFamily="2" charset="0"/>
              </a:rPr>
              <a:t>Règlement sur les conditions d’inscription d’un technicien ambulancier au registre national de la </a:t>
            </a:r>
            <a:r>
              <a:rPr lang="fr-CA" sz="3000" b="1" i="1" dirty="0" err="1">
                <a:latin typeface="Helvetica" pitchFamily="2" charset="0"/>
              </a:rPr>
              <a:t>main-d’oeuvre</a:t>
            </a:r>
            <a:endParaRPr lang="fr-CA" sz="3000" b="1" i="1" dirty="0">
              <a:latin typeface="Helvetica" pitchFamily="2" charset="0"/>
            </a:endParaRPr>
          </a:p>
          <a:p>
            <a:pPr marL="457200" indent="-457200" algn="just" fontAlgn="auto">
              <a:spcBef>
                <a:spcPts val="0"/>
              </a:spcBef>
              <a:spcAft>
                <a:spcPts val="0"/>
              </a:spcAft>
              <a:buFont typeface="Wingdings" pitchFamily="2" charset="2"/>
              <a:buChar char="Ø"/>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technicien ambulancier doit être inscrit au registre national de la main-d’œuvre; </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Une fois inscrit au registre national de la main-d’œuvre, le technicien ambulancier doit obtenir une carte de statut actif; </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directeur médical régional des services préhospitaliers d’urgence contrôle et apprécie la qualité des actes posés par les techniciens ambulanciers;</a:t>
            </a:r>
          </a:p>
          <a:p>
            <a:pPr algn="just" fontAlgn="auto">
              <a:spcBef>
                <a:spcPts val="0"/>
              </a:spcBef>
              <a:spcAft>
                <a:spcPts val="0"/>
              </a:spcAft>
            </a:pPr>
            <a:endParaRPr lang="fr-CA" sz="3000"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Un technicien ambulancier peut se voir attribuer le statut inactif, notamment dans les cas suivants :</a:t>
            </a: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	1) n’a pas suivi la totalité des activités obligatoires de formation continue à l’intérieur de la période de 4 ans;</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	2) a été suspendu temporairement de façon totale des affectations cliniques en vertu de l’article 68 LSPU;</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	3) a fait l’objet d’une radiation temporaire par le comité d’examen formé en vertu de l’article 70 LSPU.</a:t>
            </a: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endParaRPr lang="fr-CA" sz="2800" dirty="0">
              <a:latin typeface="Helvetica" pitchFamily="2" charset="0"/>
            </a:endParaRPr>
          </a:p>
          <a:p>
            <a:endParaRPr lang="fr-CA" dirty="0"/>
          </a:p>
          <a:p>
            <a:pPr marL="514350" lvl="0" indent="-514350">
              <a:buFont typeface="+mj-lt"/>
              <a:buAutoNum type="arabicPeriod"/>
            </a:pPr>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 NATIONAL</a:t>
            </a:r>
          </a:p>
          <a:p>
            <a:r>
              <a:rPr lang="fr-FR" altLang="fr-FR" sz="7000" dirty="0">
                <a:solidFill>
                  <a:schemeClr val="tx2">
                    <a:lumMod val="60000"/>
                    <a:lumOff val="40000"/>
                  </a:schemeClr>
                </a:solidFill>
                <a:latin typeface="Helvetica" pitchFamily="2" charset="0"/>
              </a:rPr>
              <a:t>4.1 Conditions pour agir comme technicien ambulancier</a:t>
            </a:r>
            <a:endParaRPr lang="fr-FR" sz="7000" dirty="0">
              <a:latin typeface="Helvetica" pitchFamily="2" charset="0"/>
            </a:endParaRPr>
          </a:p>
        </p:txBody>
      </p:sp>
    </p:spTree>
    <p:extLst>
      <p:ext uri="{BB962C8B-B14F-4D97-AF65-F5344CB8AC3E}">
        <p14:creationId xmlns:p14="http://schemas.microsoft.com/office/powerpoint/2010/main" val="2476339123"/>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58</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1300881"/>
            <a:ext cx="22592240" cy="16199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marL="457200" indent="-457200" algn="just" fontAlgn="auto">
              <a:spcBef>
                <a:spcPts val="0"/>
              </a:spcBef>
              <a:spcAft>
                <a:spcPts val="0"/>
              </a:spcAft>
              <a:buFont typeface="Wingdings" pitchFamily="2" charset="2"/>
              <a:buChar char="Ø"/>
            </a:pPr>
            <a:endParaRPr lang="fr-CA" sz="3000" b="1" dirty="0">
              <a:latin typeface="Helvetica" pitchFamily="2"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Le comité d’examen </a:t>
            </a:r>
          </a:p>
          <a:p>
            <a:pPr algn="just" fontAlgn="auto">
              <a:spcBef>
                <a:spcPts val="0"/>
              </a:spcBef>
              <a:spcAft>
                <a:spcPts val="0"/>
              </a:spcAft>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comité d’examen est constitué à la demande du directeur médical régional lorsque le technicien ambulancier se retrouve dans l’une de ces situations : </a:t>
            </a:r>
          </a:p>
          <a:p>
            <a:pPr algn="just" fontAlgn="auto">
              <a:spcBef>
                <a:spcPts val="0"/>
              </a:spcBef>
              <a:spcAft>
                <a:spcPts val="0"/>
              </a:spcAft>
            </a:pPr>
            <a:endParaRPr lang="fr-CA" sz="3000"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1)  ne respecte pas les obligations de perfectionnement de ses connaissances;</a:t>
            </a:r>
          </a:p>
          <a:p>
            <a:pPr marL="1082675" indent="-635000" algn="just" fontAlgn="auto">
              <a:spcBef>
                <a:spcPts val="0"/>
              </a:spcBef>
              <a:spcAft>
                <a:spcPts val="0"/>
              </a:spcAft>
              <a:tabLst>
                <a:tab pos="1082675" algn="l"/>
              </a:tabLst>
            </a:pPr>
            <a:endParaRPr lang="fr-CA" sz="3000"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2) 	refuse de respecter le processus d’évaluation de ses connaissances pour le maintien de son inscription;</a:t>
            </a:r>
          </a:p>
          <a:p>
            <a:pPr marL="1082675" indent="-635000" algn="just" fontAlgn="auto">
              <a:spcBef>
                <a:spcPts val="0"/>
              </a:spcBef>
              <a:spcAft>
                <a:spcPts val="0"/>
              </a:spcAft>
              <a:tabLst>
                <a:tab pos="1082675" algn="l"/>
              </a:tabLst>
            </a:pPr>
            <a:endParaRPr lang="fr-CA" sz="3000"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3) 	refuse de participer au processus d’évaluation de ses connaissances pour le maintien de son inscription;</a:t>
            </a:r>
          </a:p>
          <a:p>
            <a:pPr marL="1082675" indent="-635000" algn="just" fontAlgn="auto">
              <a:spcBef>
                <a:spcPts val="0"/>
              </a:spcBef>
              <a:spcAft>
                <a:spcPts val="0"/>
              </a:spcAft>
              <a:tabLst>
                <a:tab pos="1082675" algn="l"/>
              </a:tabLst>
            </a:pPr>
            <a:endParaRPr lang="fr-CA" sz="3000"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4) </a:t>
            </a:r>
            <a:r>
              <a:rPr lang="fr-CA" sz="3000" b="1" dirty="0">
                <a:latin typeface="Helvetica" pitchFamily="2" charset="0"/>
              </a:rPr>
              <a:t>	ne respecte pas, dans l’exercice de ses fonctions, l’encadrement médical lié à l’exercice des protocoles;</a:t>
            </a:r>
          </a:p>
          <a:p>
            <a:pPr marL="1082675" indent="-635000" algn="just" fontAlgn="auto">
              <a:spcBef>
                <a:spcPts val="0"/>
              </a:spcBef>
              <a:spcAft>
                <a:spcPts val="0"/>
              </a:spcAft>
              <a:tabLst>
                <a:tab pos="1082675" algn="l"/>
              </a:tabLst>
            </a:pPr>
            <a:endParaRPr lang="fr-CA" sz="3000" b="1"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5)</a:t>
            </a:r>
            <a:r>
              <a:rPr lang="fr-CA" sz="3000" b="1" dirty="0">
                <a:latin typeface="Helvetica" pitchFamily="2" charset="0"/>
              </a:rPr>
              <a:t> 	</a:t>
            </a:r>
            <a:r>
              <a:rPr lang="fr-CA" sz="3000" dirty="0">
                <a:latin typeface="Helvetica" pitchFamily="2" charset="0"/>
              </a:rPr>
              <a:t>a été déclaré coupable d’une infraction à la LSPU ou à son règlement;</a:t>
            </a:r>
          </a:p>
          <a:p>
            <a:pPr marL="1082675" indent="-635000" algn="just" fontAlgn="auto">
              <a:spcBef>
                <a:spcPts val="0"/>
              </a:spcBef>
              <a:spcAft>
                <a:spcPts val="0"/>
              </a:spcAft>
              <a:tabLst>
                <a:tab pos="1082675" algn="l"/>
              </a:tabLst>
            </a:pPr>
            <a:endParaRPr lang="fr-CA" sz="3000" dirty="0">
              <a:latin typeface="Helvetica" pitchFamily="2" charset="0"/>
            </a:endParaRPr>
          </a:p>
          <a:p>
            <a:pPr marL="1082675" indent="-635000" algn="just" fontAlgn="auto">
              <a:spcBef>
                <a:spcPts val="0"/>
              </a:spcBef>
              <a:spcAft>
                <a:spcPts val="0"/>
              </a:spcAft>
              <a:tabLst>
                <a:tab pos="1082675" algn="l"/>
              </a:tabLst>
            </a:pPr>
            <a:r>
              <a:rPr lang="fr-CA" sz="3000" dirty="0">
                <a:latin typeface="Helvetica" pitchFamily="2" charset="0"/>
              </a:rPr>
              <a:t>6) </a:t>
            </a:r>
            <a:r>
              <a:rPr lang="fr-CA" sz="3000" b="1" dirty="0">
                <a:latin typeface="Helvetica" pitchFamily="2" charset="0"/>
              </a:rPr>
              <a:t>	a été déclaré coupable d’un acte criminel lié à l’exercice des activités pour lesquelles il est inscrit au registre national de la main-d’œuvre.</a:t>
            </a: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endParaRPr lang="fr-CA" sz="2800" dirty="0">
              <a:latin typeface="Helvetica" pitchFamily="2" charset="0"/>
            </a:endParaRPr>
          </a:p>
          <a:p>
            <a:endParaRPr lang="fr-CA" dirty="0"/>
          </a:p>
          <a:p>
            <a:pPr marL="514350" lvl="0" indent="-514350">
              <a:buFont typeface="+mj-lt"/>
              <a:buAutoNum type="arabicPeriod"/>
            </a:pPr>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 NATIONAL</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Tree>
    <p:extLst>
      <p:ext uri="{BB962C8B-B14F-4D97-AF65-F5344CB8AC3E}">
        <p14:creationId xmlns:p14="http://schemas.microsoft.com/office/powerpoint/2010/main" val="678549159"/>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59</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219456" y="1166408"/>
            <a:ext cx="22803527" cy="160146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marL="457200" indent="-457200" algn="just" fontAlgn="auto">
              <a:spcBef>
                <a:spcPts val="0"/>
              </a:spcBef>
              <a:spcAft>
                <a:spcPts val="0"/>
              </a:spcAft>
              <a:buFont typeface="Wingdings" pitchFamily="2" charset="2"/>
              <a:buChar char="Ø"/>
            </a:pPr>
            <a:endParaRPr lang="fr-CA" sz="3000" b="1" dirty="0">
              <a:latin typeface="Helvetica" pitchFamily="2" charset="0"/>
            </a:endParaRPr>
          </a:p>
          <a:p>
            <a:pPr marL="457200" indent="-457200" algn="just" fontAlgn="auto">
              <a:spcBef>
                <a:spcPts val="0"/>
              </a:spcBef>
              <a:spcAft>
                <a:spcPts val="0"/>
              </a:spcAft>
              <a:buFont typeface="Wingdings" pitchFamily="2" charset="2"/>
              <a:buChar char="Ø"/>
            </a:pPr>
            <a:r>
              <a:rPr lang="fr-CA" sz="3000" b="1" dirty="0">
                <a:latin typeface="Helvetica" pitchFamily="2" charset="0"/>
              </a:rPr>
              <a:t>Le comité d’examen </a:t>
            </a:r>
          </a:p>
          <a:p>
            <a:pPr algn="just" fontAlgn="auto">
              <a:spcBef>
                <a:spcPts val="0"/>
              </a:spcBef>
              <a:spcAft>
                <a:spcPts val="0"/>
              </a:spcAft>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Le comité d’examen peut décider de :</a:t>
            </a:r>
          </a:p>
          <a:p>
            <a:pPr algn="just" fontAlgn="auto">
              <a:spcBef>
                <a:spcPts val="0"/>
              </a:spcBef>
              <a:spcAft>
                <a:spcPts val="0"/>
              </a:spcAft>
            </a:pPr>
            <a:endParaRPr lang="fr-CA" sz="3000" dirty="0">
              <a:latin typeface="Helvetica" pitchFamily="2" charset="0"/>
            </a:endParaRPr>
          </a:p>
          <a:p>
            <a:pPr marL="514350" indent="-514350" algn="just" fontAlgn="auto">
              <a:spcBef>
                <a:spcPts val="0"/>
              </a:spcBef>
              <a:spcAft>
                <a:spcPts val="0"/>
              </a:spcAft>
              <a:buAutoNum type="alphaLcParenR"/>
            </a:pPr>
            <a:r>
              <a:rPr lang="fr-CA" sz="3000" dirty="0">
                <a:latin typeface="Helvetica" pitchFamily="2" charset="0"/>
              </a:rPr>
              <a:t>Maintenir l’inscription du technicien ambulancier au registre national de la main-d’œuvre;</a:t>
            </a:r>
          </a:p>
          <a:p>
            <a:pPr marL="514350" indent="-514350" algn="just" fontAlgn="auto">
              <a:spcBef>
                <a:spcPts val="0"/>
              </a:spcBef>
              <a:spcAft>
                <a:spcPts val="0"/>
              </a:spcAft>
              <a:buAutoNum type="alphaLcParenR"/>
            </a:pPr>
            <a:r>
              <a:rPr lang="fr-CA" sz="3000" dirty="0">
                <a:latin typeface="Helvetica" pitchFamily="2" charset="0"/>
              </a:rPr>
              <a:t>Radier temporairement l’inscription du technicien ambulancier au registre national de la main-d’œuvre;</a:t>
            </a:r>
          </a:p>
          <a:p>
            <a:pPr marL="514350" indent="-514350" algn="just" fontAlgn="auto">
              <a:spcBef>
                <a:spcPts val="0"/>
              </a:spcBef>
              <a:spcAft>
                <a:spcPts val="0"/>
              </a:spcAft>
              <a:buAutoNum type="alphaLcParenR"/>
            </a:pPr>
            <a:r>
              <a:rPr lang="fr-CA" sz="3000" dirty="0">
                <a:latin typeface="Helvetica" pitchFamily="2" charset="0"/>
              </a:rPr>
              <a:t>Radier de façon permanente l’inscription du technicien ambulancier au registre national de la main-d’œuvre. </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Avant de demander la radiation de l’inscription du technicien ambulancier du registre national de la main-d’œuvre, le directeur médical régional doit demander au technicien ambulancier d’apporter les correctifs nécessaires dans le délai qu’il fixe (art. 69 LSPU).</a:t>
            </a:r>
          </a:p>
          <a:p>
            <a:endParaRPr lang="fr-CA" sz="3000" dirty="0"/>
          </a:p>
          <a:p>
            <a:pPr marL="457200" indent="-457200" algn="just" fontAlgn="auto">
              <a:spcBef>
                <a:spcPts val="0"/>
              </a:spcBef>
              <a:spcAft>
                <a:spcPts val="0"/>
              </a:spcAft>
              <a:buFont typeface="Wingdings" pitchFamily="2" charset="2"/>
              <a:buChar char="Ø"/>
            </a:pPr>
            <a:r>
              <a:rPr lang="fr-CA" sz="3000" b="1" dirty="0">
                <a:latin typeface="Helvetica" pitchFamily="2" charset="0"/>
              </a:rPr>
              <a:t>Pouvoirs d’urgence du directeur médical régional</a:t>
            </a:r>
          </a:p>
          <a:p>
            <a:pPr algn="just" fontAlgn="auto">
              <a:spcBef>
                <a:spcPts val="0"/>
              </a:spcBef>
              <a:spcAft>
                <a:spcPts val="0"/>
              </a:spcAft>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r>
              <a:rPr lang="fr-CA" sz="3000" dirty="0">
                <a:latin typeface="Helvetica" pitchFamily="2" charset="0"/>
              </a:rPr>
              <a:t>Art. 68 LSPU : </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En cas d’urgence et pour assurer la qualité des soins dispensés, le directeur médical régional peut demander à un employeur de suspendre temporairement de façon totale ou partielle les affectations cliniques d’un technicien ambulancier sous sa responsabilité et d’exiger de ce dernier qu’il apporte les correctifs que le directeur médical régional juge nécessaires. </a:t>
            </a: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r>
              <a:rPr lang="fr-CA" sz="3000" dirty="0">
                <a:latin typeface="Helvetica" pitchFamily="2" charset="0"/>
              </a:rPr>
              <a:t>Le directeur médical national doit être informé de toute demande de suspension totale des affectations de même que des correctifs qui ont été exigés dans un délai de 5 jours d’une telle demande.</a:t>
            </a:r>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algn="just" fontAlgn="auto">
              <a:spcBef>
                <a:spcPts val="0"/>
              </a:spcBef>
              <a:spcAft>
                <a:spcPts val="0"/>
              </a:spcAft>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 NATIONAL</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Tree>
    <p:extLst>
      <p:ext uri="{BB962C8B-B14F-4D97-AF65-F5344CB8AC3E}">
        <p14:creationId xmlns:p14="http://schemas.microsoft.com/office/powerpoint/2010/main" val="22178744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sp>
        <p:nvSpPr>
          <p:cNvPr id="12" name="ZoneTexte 11">
            <a:extLst>
              <a:ext uri="{FF2B5EF4-FFF2-40B4-BE49-F238E27FC236}">
                <a16:creationId xmlns:a16="http://schemas.microsoft.com/office/drawing/2014/main" id="{4B2E5AFB-4AA7-CB4A-9019-8424A42E97F5}"/>
              </a:ext>
            </a:extLst>
          </p:cNvPr>
          <p:cNvSpPr txBox="1"/>
          <p:nvPr>
            <p:custDataLst>
              <p:tags r:id="rId3"/>
            </p:custDataLst>
          </p:nvPr>
        </p:nvSpPr>
        <p:spPr>
          <a:xfrm>
            <a:off x="1219729" y="3583041"/>
            <a:ext cx="20719521" cy="7950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kumimoji="0" lang="fr-FR" sz="3000" b="1" i="0" u="none" strike="noStrike" cap="none" spc="0" normalizeH="0" baseline="0" dirty="0">
                <a:ln>
                  <a:noFill/>
                </a:ln>
                <a:solidFill>
                  <a:srgbClr val="000000"/>
                </a:solidFill>
                <a:effectLst/>
                <a:uFillTx/>
                <a:latin typeface="Helvetica" pitchFamily="2" charset="0"/>
                <a:sym typeface="Helvetica Light"/>
              </a:rPr>
              <a:t>Monopole de représentation : le syndicat détient le droit collectif de représentation des salariés inclus dans l’unité de négociation </a:t>
            </a:r>
          </a:p>
          <a:p>
            <a:pPr algn="just" fontAlgn="auto">
              <a:spcBef>
                <a:spcPts val="0"/>
              </a:spcBef>
              <a:spcAft>
                <a:spcPts val="0"/>
              </a:spcAft>
            </a:pPr>
            <a:endParaRPr lang="fr-FR" sz="3000" dirty="0">
              <a:latin typeface="Helvetica" pitchFamily="2" charset="0"/>
            </a:endParaRPr>
          </a:p>
          <a:p>
            <a:pPr algn="just" fontAlgn="auto">
              <a:spcBef>
                <a:spcPts val="0"/>
              </a:spcBef>
              <a:spcAft>
                <a:spcPts val="0"/>
              </a:spcAft>
            </a:pPr>
            <a:r>
              <a:rPr lang="fr-CA" sz="3000" b="1" i="1" dirty="0">
                <a:latin typeface="Helvetica" pitchFamily="2" charset="0"/>
              </a:rPr>
              <a:t>Guide de la Marine marchande du Canada </a:t>
            </a:r>
            <a:r>
              <a:rPr lang="fr-CA" sz="3000" b="1" dirty="0">
                <a:latin typeface="Helvetica" pitchFamily="2" charset="0"/>
              </a:rPr>
              <a:t>c.</a:t>
            </a:r>
            <a:r>
              <a:rPr lang="fr-CA" sz="3000" b="1" i="1" dirty="0">
                <a:latin typeface="Helvetica" pitchFamily="2" charset="0"/>
              </a:rPr>
              <a:t> Gagnon, </a:t>
            </a:r>
            <a:r>
              <a:rPr lang="fr-CA" sz="3000" b="1" dirty="0">
                <a:latin typeface="Helvetica" pitchFamily="2" charset="0"/>
              </a:rPr>
              <a:t>[1984] 1 R.C.S. 509, p. 519 :</a:t>
            </a:r>
          </a:p>
          <a:p>
            <a:pPr algn="just" fontAlgn="auto">
              <a:spcBef>
                <a:spcPts val="0"/>
              </a:spcBef>
              <a:spcAft>
                <a:spcPts val="0"/>
              </a:spcAft>
            </a:pPr>
            <a:endParaRPr lang="fr-CA" sz="3000" dirty="0">
              <a:latin typeface="Helvetica" pitchFamily="2" charset="0"/>
            </a:endParaRPr>
          </a:p>
          <a:p>
            <a:pPr marL="987425" algn="just" fontAlgn="auto">
              <a:spcBef>
                <a:spcPts val="0"/>
              </a:spcBef>
              <a:spcAft>
                <a:spcPts val="0"/>
              </a:spcAft>
            </a:pPr>
            <a:r>
              <a:rPr lang="fr-CA" sz="3000" i="1" dirty="0">
                <a:latin typeface="Helvetica" pitchFamily="2" charset="0"/>
              </a:rPr>
              <a:t>« Dès que les employés d’une unité de négociation appropriée ont décidé à la majorité qu’ils veulent négocier collectivement et </a:t>
            </a:r>
            <a:r>
              <a:rPr lang="fr-CA" sz="3000" i="1" u="sng" dirty="0">
                <a:latin typeface="Helvetica" pitchFamily="2" charset="0"/>
              </a:rPr>
              <a:t>dès qu’ils ont choisi le syndicat qui doit les représenter, ce syndicat devient l’agent négociateur exclusif de tous les employés de cette unité, indépendamment de leurs opinions individuelles. Le syndicat a le pouvoir légal de négocier et d’appliquer une convention collective qui établit les modalités d’emploi à l’égard de l’unité de négociation</a:t>
            </a:r>
            <a:r>
              <a:rPr lang="fr-CA" sz="3000" i="1" dirty="0">
                <a:latin typeface="Helvetica" pitchFamily="2" charset="0"/>
              </a:rPr>
              <a:t> […]. Cette situation juridique est une manifestation de la raison d’être du</a:t>
            </a:r>
            <a:r>
              <a:rPr lang="fr-CA" sz="3000" i="1" dirty="0">
                <a:solidFill>
                  <a:schemeClr val="tx1"/>
                </a:solidFill>
                <a:latin typeface="Helvetica" pitchFamily="2" charset="0"/>
              </a:rPr>
              <a:t> </a:t>
            </a:r>
            <a:r>
              <a:rPr lang="fr-CA" sz="3000" i="1" dirty="0">
                <a:solidFill>
                  <a:schemeClr val="tx1"/>
                </a:solidFill>
                <a:latin typeface="Helvetica" pitchFamily="2" charset="0"/>
                <a:hlinkClick r:id="rId7">
                  <a:extLst>
                    <a:ext uri="{A12FA001-AC4F-418D-AE19-62706E023703}">
                      <ahyp:hlinkClr xmlns:ahyp="http://schemas.microsoft.com/office/drawing/2018/hyperlinkcolor" val="tx"/>
                    </a:ext>
                  </a:extLst>
                </a:hlinkClick>
              </a:rPr>
              <a:t>Code du travail</a:t>
            </a:r>
            <a:r>
              <a:rPr lang="fr-CA" sz="3000" i="1" dirty="0">
                <a:solidFill>
                  <a:schemeClr val="tx1"/>
                </a:solidFill>
                <a:latin typeface="Helvetica" pitchFamily="2" charset="0"/>
              </a:rPr>
              <a:t> dans son ensemble, savoir que le pouvoir de négociation de chaque employé pris individuellement doit être combiné avec celui de tous les autres pour fournir une force compensatoire suffisante opp</a:t>
            </a:r>
            <a:r>
              <a:rPr lang="fr-CA" sz="3000" i="1" dirty="0">
                <a:latin typeface="Helvetica" pitchFamily="2" charset="0"/>
              </a:rPr>
              <a:t>osable à l’employeur de manière à garantir la meilleure entente globale pour le groupe. »</a:t>
            </a: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algn="just" fontAlgn="auto">
              <a:spcBef>
                <a:spcPts val="0"/>
              </a:spcBef>
              <a:spcAft>
                <a:spcPts val="0"/>
              </a:spcAft>
            </a:pPr>
            <a:endParaRPr lang="fr-CA" sz="3000" dirty="0"/>
          </a:p>
          <a:p>
            <a:pPr algn="just" fontAlgn="auto">
              <a:spcBef>
                <a:spcPts val="0"/>
              </a:spcBef>
              <a:spcAft>
                <a:spcPts val="0"/>
              </a:spcAft>
            </a:pPr>
            <a:endParaRPr lang="fr-CA" sz="3000" dirty="0"/>
          </a:p>
          <a:p>
            <a:pPr fontAlgn="auto">
              <a:spcBef>
                <a:spcPts val="0"/>
              </a:spcBef>
              <a:spcAft>
                <a:spcPts val="0"/>
              </a:spcAf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881426"/>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60</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4994203"/>
            <a:ext cx="22592240" cy="88126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algn="just" fontAlgn="auto">
              <a:spcBef>
                <a:spcPts val="0"/>
              </a:spcBef>
              <a:spcAft>
                <a:spcPts val="0"/>
              </a:spcAft>
            </a:pPr>
            <a:endParaRPr lang="fr-CA" sz="2800" dirty="0">
              <a:latin typeface="Helvetica" pitchFamily="2" charset="0"/>
            </a:endParaRPr>
          </a:p>
          <a:p>
            <a:endParaRPr lang="fr-CA" dirty="0"/>
          </a:p>
          <a:p>
            <a:pPr marL="457200" lvl="0" indent="-457200">
              <a:buFont typeface="Arial" panose="020B0604020202020204" pitchFamily="34" charset="0"/>
              <a:buChar char="•"/>
            </a:pPr>
            <a:r>
              <a:rPr lang="fr-FR" sz="3000" dirty="0"/>
              <a:t>Le technicien ambulancier peut présenter ses observations par écrit ou en personne.</a:t>
            </a:r>
          </a:p>
          <a:p>
            <a:pPr marL="457200" lvl="0" indent="-457200">
              <a:buFont typeface="Arial" panose="020B0604020202020204" pitchFamily="34" charset="0"/>
              <a:buChar char="•"/>
            </a:pPr>
            <a:endParaRPr lang="fr-FR" sz="3000" dirty="0"/>
          </a:p>
          <a:p>
            <a:pPr marL="457200" lvl="0" indent="-457200">
              <a:buFont typeface="Arial" panose="020B0604020202020204" pitchFamily="34" charset="0"/>
              <a:buChar char="•"/>
            </a:pPr>
            <a:r>
              <a:rPr lang="fr-FR" sz="3000" dirty="0"/>
              <a:t>Dans un délai de 30 jours de sa constitution, le Comité d’examen rend sa décision. </a:t>
            </a:r>
          </a:p>
          <a:p>
            <a:pPr lvl="0"/>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 NATIONAL</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
        <p:nvSpPr>
          <p:cNvPr id="3" name="ZoneTexte 2">
            <a:extLst>
              <a:ext uri="{FF2B5EF4-FFF2-40B4-BE49-F238E27FC236}">
                <a16:creationId xmlns:a16="http://schemas.microsoft.com/office/drawing/2014/main" id="{91BC8300-2E8B-0B44-B907-A0F76DCFEC59}"/>
              </a:ext>
            </a:extLst>
          </p:cNvPr>
          <p:cNvSpPr txBox="1"/>
          <p:nvPr/>
        </p:nvSpPr>
        <p:spPr>
          <a:xfrm>
            <a:off x="749808" y="2358256"/>
            <a:ext cx="70099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itchFamily="2" charset="2"/>
              <a:buChar char="Ø"/>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La composition du Comité d’examen</a:t>
            </a:r>
          </a:p>
          <a:p>
            <a:pPr marR="0" algn="l" defTabSz="825500" rtl="0" fontAlgn="auto" latinLnBrk="0" hangingPunct="0">
              <a:lnSpc>
                <a:spcPct val="100000"/>
              </a:lnSpc>
              <a:spcBef>
                <a:spcPts val="0"/>
              </a:spcBef>
              <a:spcAft>
                <a:spcPts val="0"/>
              </a:spcAft>
              <a:buClrTx/>
              <a:buSzTx/>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p>
        </p:txBody>
      </p:sp>
      <p:sp>
        <p:nvSpPr>
          <p:cNvPr id="5" name="ZoneTexte 4">
            <a:extLst>
              <a:ext uri="{FF2B5EF4-FFF2-40B4-BE49-F238E27FC236}">
                <a16:creationId xmlns:a16="http://schemas.microsoft.com/office/drawing/2014/main" id="{4D57765A-01B8-7143-A8DC-183D78484F44}"/>
              </a:ext>
            </a:extLst>
          </p:cNvPr>
          <p:cNvSpPr txBox="1"/>
          <p:nvPr/>
        </p:nvSpPr>
        <p:spPr>
          <a:xfrm flipH="1">
            <a:off x="998769" y="3049184"/>
            <a:ext cx="20966326"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rPr>
              <a:t>1- Le directeur médical national des services </a:t>
            </a:r>
            <a:r>
              <a:rPr kumimoji="0" lang="fr-FR" sz="3000" b="0" i="0" u="none" strike="noStrike" cap="none" spc="0" normalizeH="0" baseline="0" dirty="0" err="1">
                <a:ln>
                  <a:noFill/>
                </a:ln>
                <a:solidFill>
                  <a:srgbClr val="000000"/>
                </a:solidFill>
                <a:effectLst/>
                <a:uFillTx/>
                <a:latin typeface="Helvetica Light"/>
                <a:ea typeface="Helvetica Light"/>
                <a:cs typeface="Helvetica Light"/>
                <a:sym typeface="Helvetica Light"/>
              </a:rPr>
              <a:t>préhospitalier</a:t>
            </a:r>
            <a:r>
              <a:rPr lang="fr-FR" sz="3000" dirty="0" err="1"/>
              <a:t>s</a:t>
            </a:r>
            <a:r>
              <a:rPr lang="fr-FR" sz="3000" dirty="0"/>
              <a:t> d’urgence</a:t>
            </a:r>
          </a:p>
          <a:p>
            <a:pPr marL="0" marR="0" indent="0" algn="l" defTabSz="825500" rtl="0" fontAlgn="auto" latinLnBrk="0" hangingPunct="0">
              <a:lnSpc>
                <a:spcPct val="100000"/>
              </a:lnSpc>
              <a:spcBef>
                <a:spcPts val="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rPr>
              <a:t>2- Un technicien ambulancier désigné par le syndicat</a:t>
            </a:r>
          </a:p>
          <a:p>
            <a:pPr marL="0" marR="0" indent="0" algn="l" defTabSz="825500" rtl="0" fontAlgn="auto" latinLnBrk="0" hangingPunct="0">
              <a:lnSpc>
                <a:spcPct val="100000"/>
              </a:lnSpc>
              <a:spcBef>
                <a:spcPts val="0"/>
              </a:spcBef>
              <a:spcAft>
                <a:spcPts val="0"/>
              </a:spcAft>
              <a:buClrTx/>
              <a:buSzTx/>
              <a:buFontTx/>
              <a:buNone/>
              <a:tabLst/>
            </a:pPr>
            <a:r>
              <a:rPr lang="fr-FR" sz="3000" dirty="0"/>
              <a:t>3- Deux personnes dont un directeur médical régional d’une autre agence que celle du territoire sur lequel le technicien ambulancier agi</a:t>
            </a:r>
          </a:p>
          <a:p>
            <a:pPr marL="0" marR="0" indent="0" algn="l" defTabSz="825500" rtl="0" fontAlgn="auto" latinLnBrk="0" hangingPunct="0">
              <a:lnSpc>
                <a:spcPct val="100000"/>
              </a:lnSpc>
              <a:spcBef>
                <a:spcPts val="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rPr>
              <a:t>4- Une personne désignée par les exploitants des services ambulanciers qui n’ont pas de lien d’emploi avec le TAP</a:t>
            </a:r>
          </a:p>
          <a:p>
            <a:pPr marL="0" marR="0" indent="0" algn="l" defTabSz="825500" rtl="0" fontAlgn="auto" latinLnBrk="0" hangingPunct="0">
              <a:lnSpc>
                <a:spcPct val="100000"/>
              </a:lnSpc>
              <a:spcBef>
                <a:spcPts val="0"/>
              </a:spcBef>
              <a:spcAft>
                <a:spcPts val="0"/>
              </a:spcAft>
              <a:buClrTx/>
              <a:buSzTx/>
              <a:buFontTx/>
              <a:buNone/>
              <a:tabLst/>
            </a:pPr>
            <a:r>
              <a:rPr lang="fr-FR" sz="3000" dirty="0"/>
              <a:t>5-Un technicien ambulancier formateur désigné par les CEGEP dispensant la formation de TAP;</a:t>
            </a:r>
          </a:p>
          <a:p>
            <a:pPr marL="0" marR="0" indent="0" algn="l" defTabSz="825500" rtl="0" fontAlgn="auto" latinLnBrk="0" hangingPunct="0">
              <a:lnSpc>
                <a:spcPct val="100000"/>
              </a:lnSpc>
              <a:spcBef>
                <a:spcPts val="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rPr>
              <a:t>6- Un technicien ambulancier désigné par un ou des organismes dont l’objet principal est le développement et l’amélioration des champs de pratique des techniciens ambulanciers.</a:t>
            </a:r>
          </a:p>
          <a:p>
            <a:pPr marL="0" marR="0" indent="0" algn="l" defTabSz="825500" rtl="0" fontAlgn="auto" latinLnBrk="0" hangingPunct="0">
              <a:lnSpc>
                <a:spcPct val="100000"/>
              </a:lnSpc>
              <a:spcBef>
                <a:spcPts val="0"/>
              </a:spcBef>
              <a:spcAft>
                <a:spcPts val="0"/>
              </a:spcAft>
              <a:buClrTx/>
              <a:buSzTx/>
              <a:buFontTx/>
              <a:buNone/>
              <a:tabLs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557021385"/>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61</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6240696"/>
            <a:ext cx="22592240" cy="631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
        <p:nvSpPr>
          <p:cNvPr id="3" name="ZoneTexte 2">
            <a:extLst>
              <a:ext uri="{FF2B5EF4-FFF2-40B4-BE49-F238E27FC236}">
                <a16:creationId xmlns:a16="http://schemas.microsoft.com/office/drawing/2014/main" id="{91BC8300-2E8B-0B44-B907-A0F76DCFEC59}"/>
              </a:ext>
            </a:extLst>
          </p:cNvPr>
          <p:cNvSpPr txBox="1"/>
          <p:nvPr/>
        </p:nvSpPr>
        <p:spPr>
          <a:xfrm>
            <a:off x="749808" y="2358256"/>
            <a:ext cx="930703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itchFamily="2" charset="2"/>
              <a:buChar char="Ø"/>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Recours suivant la décision du Comité d’examen</a:t>
            </a:r>
          </a:p>
          <a:p>
            <a:pPr marR="0" algn="l" defTabSz="825500" rtl="0" fontAlgn="auto" latinLnBrk="0" hangingPunct="0">
              <a:lnSpc>
                <a:spcPct val="100000"/>
              </a:lnSpc>
              <a:spcBef>
                <a:spcPts val="0"/>
              </a:spcBef>
              <a:spcAft>
                <a:spcPts val="0"/>
              </a:spcAft>
              <a:buClrTx/>
              <a:buSzTx/>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p>
        </p:txBody>
      </p:sp>
      <p:sp>
        <p:nvSpPr>
          <p:cNvPr id="5" name="ZoneTexte 4">
            <a:extLst>
              <a:ext uri="{FF2B5EF4-FFF2-40B4-BE49-F238E27FC236}">
                <a16:creationId xmlns:a16="http://schemas.microsoft.com/office/drawing/2014/main" id="{4D57765A-01B8-7143-A8DC-183D78484F44}"/>
              </a:ext>
            </a:extLst>
          </p:cNvPr>
          <p:cNvSpPr txBox="1"/>
          <p:nvPr/>
        </p:nvSpPr>
        <p:spPr>
          <a:xfrm flipH="1">
            <a:off x="998769" y="3741683"/>
            <a:ext cx="20966326"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sz="3000" dirty="0"/>
              <a:t>Le technicien ambulancier dont l’inscription est radiée peut, dans un délai de 60 jours de sa notification, contester la décision du comité d’examen devant le Tribunal administratif du Québec (TAQ).</a:t>
            </a:r>
          </a:p>
          <a:p>
            <a:pPr marL="0" marR="0" indent="0" algn="l" defTabSz="825500" rtl="0" fontAlgn="auto" latinLnBrk="0" hangingPunct="0">
              <a:lnSpc>
                <a:spcPct val="100000"/>
              </a:lnSpc>
              <a:spcBef>
                <a:spcPts val="0"/>
              </a:spcBef>
              <a:spcAft>
                <a:spcPts val="0"/>
              </a:spcAft>
              <a:buClrTx/>
              <a:buSzTx/>
              <a:buFontTx/>
              <a:buNone/>
              <a:tabLst/>
            </a:pPr>
            <a:endParaRPr lang="fr-FR" sz="3000" dirty="0"/>
          </a:p>
          <a:p>
            <a:pPr marL="0" marR="0" indent="0" algn="l" defTabSz="825500" rtl="0" fontAlgn="auto" latinLnBrk="0" hangingPunct="0">
              <a:lnSpc>
                <a:spcPct val="100000"/>
              </a:lnSpc>
              <a:spcBef>
                <a:spcPts val="0"/>
              </a:spcBef>
              <a:spcAft>
                <a:spcPts val="0"/>
              </a:spcAft>
              <a:buClrTx/>
              <a:buSzTx/>
              <a:buFontTx/>
              <a:buNone/>
              <a:tabLst/>
            </a:pPr>
            <a:r>
              <a:rPr lang="fr-FR" sz="3000" dirty="0"/>
              <a:t>Même s’il y a contestation devant le TAQ, cela n’autorise pas le technicien ambulancier à fournir des soins à une personne dont l’état requiert l’intervention des services </a:t>
            </a:r>
            <a:r>
              <a:rPr lang="fr-FR" sz="3000" dirty="0" err="1"/>
              <a:t>préhospitaliers</a:t>
            </a:r>
            <a:r>
              <a:rPr lang="fr-FR" sz="3000" dirty="0"/>
              <a:t> d’urgence (art. 73 LSPU).</a:t>
            </a:r>
          </a:p>
          <a:p>
            <a:pPr marL="0" marR="0" indent="0" algn="l" defTabSz="825500" rtl="0" fontAlgn="auto" latinLnBrk="0" hangingPunct="0">
              <a:lnSpc>
                <a:spcPct val="100000"/>
              </a:lnSpc>
              <a:spcBef>
                <a:spcPts val="0"/>
              </a:spcBef>
              <a:spcAft>
                <a:spcPts val="0"/>
              </a:spcAft>
              <a:buClrTx/>
              <a:buSzTx/>
              <a:buFontTx/>
              <a:buNone/>
              <a:tabLs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637385536"/>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62</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6240696"/>
            <a:ext cx="22592240" cy="631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
        <p:nvSpPr>
          <p:cNvPr id="3" name="ZoneTexte 2">
            <a:extLst>
              <a:ext uri="{FF2B5EF4-FFF2-40B4-BE49-F238E27FC236}">
                <a16:creationId xmlns:a16="http://schemas.microsoft.com/office/drawing/2014/main" id="{91BC8300-2E8B-0B44-B907-A0F76DCFEC59}"/>
              </a:ext>
            </a:extLst>
          </p:cNvPr>
          <p:cNvSpPr txBox="1"/>
          <p:nvPr/>
        </p:nvSpPr>
        <p:spPr>
          <a:xfrm>
            <a:off x="749808" y="2358256"/>
            <a:ext cx="650979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itchFamily="2" charset="2"/>
              <a:buChar char="Ø"/>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r>
              <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Décisions du comit</a:t>
            </a:r>
            <a:r>
              <a:rPr lang="fr-FR" sz="3000" b="1" dirty="0">
                <a:latin typeface="Helvetica" panose="020B0604020202020204" pitchFamily="34" charset="0"/>
                <a:cs typeface="Helvetica" panose="020B0604020202020204" pitchFamily="34" charset="0"/>
              </a:rPr>
              <a:t>é d’examen </a:t>
            </a:r>
            <a:endPar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R="0" algn="l" defTabSz="825500" rtl="0" fontAlgn="auto" latinLnBrk="0" hangingPunct="0">
              <a:lnSpc>
                <a:spcPct val="100000"/>
              </a:lnSpc>
              <a:spcBef>
                <a:spcPts val="0"/>
              </a:spcBef>
              <a:spcAft>
                <a:spcPts val="0"/>
              </a:spcAft>
              <a:buClrTx/>
              <a:buSzTx/>
              <a:tabLst/>
            </a:pPr>
            <a:r>
              <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 </a:t>
            </a:r>
          </a:p>
        </p:txBody>
      </p:sp>
      <p:sp>
        <p:nvSpPr>
          <p:cNvPr id="5" name="ZoneTexte 4">
            <a:extLst>
              <a:ext uri="{FF2B5EF4-FFF2-40B4-BE49-F238E27FC236}">
                <a16:creationId xmlns:a16="http://schemas.microsoft.com/office/drawing/2014/main" id="{4D57765A-01B8-7143-A8DC-183D78484F44}"/>
              </a:ext>
            </a:extLst>
          </p:cNvPr>
          <p:cNvSpPr txBox="1"/>
          <p:nvPr/>
        </p:nvSpPr>
        <p:spPr>
          <a:xfrm flipH="1">
            <a:off x="969264" y="3095130"/>
            <a:ext cx="20995831" cy="5180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sz="3000" b="1" u="sng" dirty="0">
                <a:latin typeface="Helvetica" panose="020B0604020202020204" pitchFamily="34" charset="0"/>
                <a:cs typeface="Helvetica" panose="020B0604020202020204" pitchFamily="34" charset="0"/>
              </a:rPr>
              <a:t>A. Mauvaise application des protocoles d’intervention</a:t>
            </a:r>
          </a:p>
          <a:p>
            <a:pPr marL="0" marR="0" indent="0" algn="l"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fontAlgn="auto">
              <a:spcBef>
                <a:spcPts val="0"/>
              </a:spcBef>
              <a:spcAft>
                <a:spcPts val="0"/>
              </a:spcAft>
            </a:pPr>
            <a:r>
              <a:rPr lang="fr-FR" sz="3000" dirty="0">
                <a:latin typeface="Helvetica" panose="020B0604020202020204" pitchFamily="34" charset="0"/>
                <a:cs typeface="Helvetica" panose="020B0604020202020204" pitchFamily="34" charset="0"/>
              </a:rPr>
              <a:t>La mission du comité d’examen n’est pas de sanctionner un ou des manquements, mais d’assurer la protection du public.</a:t>
            </a:r>
          </a:p>
          <a:p>
            <a:pPr marL="0" marR="0" indent="0" algn="l"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fr-FR" sz="3000" dirty="0">
                <a:latin typeface="Helvetica" panose="020B0604020202020204" pitchFamily="34" charset="0"/>
                <a:cs typeface="Helvetica" panose="020B0604020202020204" pitchFamily="34" charset="0"/>
              </a:rPr>
              <a:t>Les éléments qui vont être retenus par le comité d’examen pour déterminer s’il y a radiation ou non :</a:t>
            </a:r>
          </a:p>
          <a:p>
            <a:pPr marL="0" marR="0" indent="0" algn="l"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Dossier antérieur au niveau de l’assurance-qualité du technicien ambulancier;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Témoignage du technicien ambulancier;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La présence ou non de repentir;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3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Les justifications présentées par le technicien ambulancier;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La connaissance du technicien ambulancier de la procédure et les formations suivies.</a:t>
            </a:r>
            <a:endParaRPr kumimoji="0" lang="fr-FR" sz="3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p:txBody>
      </p:sp>
    </p:spTree>
    <p:extLst>
      <p:ext uri="{BB962C8B-B14F-4D97-AF65-F5344CB8AC3E}">
        <p14:creationId xmlns:p14="http://schemas.microsoft.com/office/powerpoint/2010/main" val="418904785"/>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63</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6240696"/>
            <a:ext cx="22592240" cy="631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
        <p:nvSpPr>
          <p:cNvPr id="3" name="ZoneTexte 2">
            <a:extLst>
              <a:ext uri="{FF2B5EF4-FFF2-40B4-BE49-F238E27FC236}">
                <a16:creationId xmlns:a16="http://schemas.microsoft.com/office/drawing/2014/main" id="{91BC8300-2E8B-0B44-B907-A0F76DCFEC59}"/>
              </a:ext>
            </a:extLst>
          </p:cNvPr>
          <p:cNvSpPr txBox="1"/>
          <p:nvPr/>
        </p:nvSpPr>
        <p:spPr>
          <a:xfrm>
            <a:off x="749808" y="2569244"/>
            <a:ext cx="650979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itchFamily="2" charset="2"/>
              <a:buChar char="Ø"/>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r>
              <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Décisions du comit</a:t>
            </a:r>
            <a:r>
              <a:rPr lang="fr-FR" sz="3000" b="1" dirty="0">
                <a:latin typeface="Helvetica" panose="020B0604020202020204" pitchFamily="34" charset="0"/>
                <a:cs typeface="Helvetica" panose="020B0604020202020204" pitchFamily="34" charset="0"/>
              </a:rPr>
              <a:t>é d’examen </a:t>
            </a:r>
            <a:endPar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R="0" algn="l" defTabSz="825500" rtl="0" fontAlgn="auto" latinLnBrk="0" hangingPunct="0">
              <a:lnSpc>
                <a:spcPct val="100000"/>
              </a:lnSpc>
              <a:spcBef>
                <a:spcPts val="0"/>
              </a:spcBef>
              <a:spcAft>
                <a:spcPts val="0"/>
              </a:spcAft>
              <a:buClrTx/>
              <a:buSzTx/>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p>
        </p:txBody>
      </p:sp>
      <p:sp>
        <p:nvSpPr>
          <p:cNvPr id="5" name="ZoneTexte 4">
            <a:extLst>
              <a:ext uri="{FF2B5EF4-FFF2-40B4-BE49-F238E27FC236}">
                <a16:creationId xmlns:a16="http://schemas.microsoft.com/office/drawing/2014/main" id="{4D57765A-01B8-7143-A8DC-183D78484F44}"/>
              </a:ext>
            </a:extLst>
          </p:cNvPr>
          <p:cNvSpPr txBox="1"/>
          <p:nvPr/>
        </p:nvSpPr>
        <p:spPr>
          <a:xfrm flipH="1">
            <a:off x="1005840" y="3384178"/>
            <a:ext cx="21238202"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fr-FR" sz="3000" b="1" u="sng" dirty="0">
                <a:latin typeface="Helvetica" panose="020B0604020202020204" pitchFamily="34" charset="0"/>
                <a:cs typeface="Helvetica" panose="020B0604020202020204" pitchFamily="34" charset="0"/>
              </a:rPr>
              <a:t>B. Déclaration d’un acte criminel </a:t>
            </a:r>
          </a:p>
          <a:p>
            <a:pPr marL="0" marR="0" indent="0" algn="just"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marL="0" marR="0" indent="0" algn="just" defTabSz="825500" rtl="0" fontAlgn="auto" latinLnBrk="0" hangingPunct="0">
              <a:lnSpc>
                <a:spcPct val="100000"/>
              </a:lnSpc>
              <a:spcBef>
                <a:spcPts val="0"/>
              </a:spcBef>
              <a:spcAft>
                <a:spcPts val="0"/>
              </a:spcAft>
              <a:buClrTx/>
              <a:buSzTx/>
              <a:buFontTx/>
              <a:buNone/>
              <a:tabLst/>
            </a:pPr>
            <a:r>
              <a:rPr lang="fr-FR" sz="3000" dirty="0">
                <a:latin typeface="Helvetica" panose="020B0604020202020204" pitchFamily="34" charset="0"/>
                <a:cs typeface="Helvetica" panose="020B0604020202020204" pitchFamily="34" charset="0"/>
              </a:rPr>
              <a:t>Le mandat du comité est de déterminer s’il y a un lien entre l’exercice des activités du technicien ambulancier et l’acte criminel pour lequel le technicien ambulancier a été reconnu coupable et si ce lien pose un risque pour le public.</a:t>
            </a:r>
          </a:p>
          <a:p>
            <a:pPr marL="0" marR="0" indent="0" algn="just"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Lien avec l’emploi :</a:t>
            </a:r>
          </a:p>
          <a:p>
            <a:pPr marR="0" algn="just" defTabSz="825500" rtl="0" fontAlgn="auto" latinLnBrk="0" hangingPunct="0">
              <a:lnSpc>
                <a:spcPct val="100000"/>
              </a:lnSpc>
              <a:spcBef>
                <a:spcPts val="0"/>
              </a:spcBef>
              <a:spcAft>
                <a:spcPts val="0"/>
              </a:spcAft>
              <a:buClrTx/>
              <a:buSzTx/>
              <a:tabLst/>
            </a:pPr>
            <a:endParaRPr lang="fr-FR" sz="3000" dirty="0">
              <a:latin typeface="Helvetica" panose="020B0604020202020204" pitchFamily="34" charset="0"/>
              <a:cs typeface="Helvetica" panose="020B0604020202020204" pitchFamily="34" charset="0"/>
            </a:endParaRPr>
          </a:p>
          <a:p>
            <a:pPr marL="989013" marR="0" indent="-541338" algn="just" defTabSz="825500" rtl="0" fontAlgn="auto" latinLnBrk="0" hangingPunct="0">
              <a:lnSpc>
                <a:spcPct val="100000"/>
              </a:lnSpc>
              <a:spcBef>
                <a:spcPts val="0"/>
              </a:spcBef>
              <a:spcAft>
                <a:spcPts val="0"/>
              </a:spcAft>
              <a:buClrTx/>
              <a:buSzTx/>
              <a:tabLst/>
            </a:pPr>
            <a:r>
              <a:rPr lang="fr-FR" sz="3000" dirty="0">
                <a:latin typeface="Helvetica" panose="020B0604020202020204" pitchFamily="34" charset="0"/>
                <a:cs typeface="Helvetica" panose="020B0604020202020204" pitchFamily="34" charset="0"/>
              </a:rPr>
              <a:t> -  Le comité  a considéré des voies de faits comme étant en lien avec le travail de technicien ambulancier. Selon le comité, le fait que le travail de technicien ambulancier se déroule parfois dans un contexte d’anxiété, de désorganisation, d’agressivité verbale et occasionnellement d’agression physique est suffisant pour considérer ce type d’acte criminel comme étant en lien. </a:t>
            </a:r>
          </a:p>
          <a:p>
            <a:pPr marL="989013" marR="0" indent="-541338" algn="just" defTabSz="825500" rtl="0" fontAlgn="auto" latinLnBrk="0" hangingPunct="0">
              <a:lnSpc>
                <a:spcPct val="100000"/>
              </a:lnSpc>
              <a:spcBef>
                <a:spcPts val="0"/>
              </a:spcBef>
              <a:spcAft>
                <a:spcPts val="0"/>
              </a:spcAft>
              <a:buClrTx/>
              <a:buSzTx/>
              <a:tabLst/>
            </a:pPr>
            <a:endParaRPr lang="fr-FR" sz="3000" dirty="0">
              <a:latin typeface="Helvetica" panose="020B0604020202020204" pitchFamily="34" charset="0"/>
              <a:cs typeface="Helvetica" panose="020B0604020202020204" pitchFamily="34" charset="0"/>
            </a:endParaRPr>
          </a:p>
          <a:p>
            <a:pPr marL="989013" marR="0" indent="-541338" algn="just" defTabSz="825500" rtl="0" fontAlgn="auto" latinLnBrk="0" hangingPunct="0">
              <a:lnSpc>
                <a:spcPct val="100000"/>
              </a:lnSpc>
              <a:spcBef>
                <a:spcPts val="0"/>
              </a:spcBef>
              <a:spcAft>
                <a:spcPts val="0"/>
              </a:spcAft>
              <a:buClrTx/>
              <a:buSzTx/>
              <a:buFontTx/>
              <a:buChar char="-"/>
              <a:tabLst/>
            </a:pPr>
            <a:r>
              <a:rPr lang="fr-FR" sz="3000" dirty="0">
                <a:latin typeface="Helvetica" panose="020B0604020202020204" pitchFamily="34" charset="0"/>
                <a:cs typeface="Helvetica" panose="020B0604020202020204" pitchFamily="34" charset="0"/>
              </a:rPr>
              <a:t>Le comité a considéré que des actes criminels de trafic de substances et de possession en vue d’en faire du trafic était en lien avec le travail de technicien ambulancier. Selon le comité, le fait que le technicien ambulancier ait accès facilement aux biens des patients vulnérables est suffisant pour établir un lien. De plus, le comité considère le trafic de stupéfiants comme allant à l’encontre de la promotion de la santé associée au travail de technicien ambulancier. De plus, le technicien ambulancier est appelé à administrer des narcotiques, ce qui permet au comité d’établir un lien entre l’acte criminel et le travail.</a:t>
            </a:r>
          </a:p>
          <a:p>
            <a:pPr marL="457200" marR="0" indent="-457200" defTabSz="825500" rtl="0" fontAlgn="auto" latinLnBrk="0" hangingPunct="0">
              <a:lnSpc>
                <a:spcPct val="100000"/>
              </a:lnSpc>
              <a:spcBef>
                <a:spcPts val="0"/>
              </a:spcBef>
              <a:spcAft>
                <a:spcPts val="0"/>
              </a:spcAft>
              <a:buClrTx/>
              <a:buSzTx/>
              <a:buFontTx/>
              <a:buChar char="-"/>
              <a:tabLst/>
            </a:pPr>
            <a:endParaRPr lang="fr-FR" sz="3000" dirty="0"/>
          </a:p>
        </p:txBody>
      </p:sp>
    </p:spTree>
    <p:extLst>
      <p:ext uri="{BB962C8B-B14F-4D97-AF65-F5344CB8AC3E}">
        <p14:creationId xmlns:p14="http://schemas.microsoft.com/office/powerpoint/2010/main" val="3643749286"/>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64</a:t>
            </a:fld>
            <a:endParaRPr lang="fr-FR" altLang="fr-FR" dirty="0"/>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5CC0DF4-80CB-4946-AA84-DB03A252CEC3}"/>
              </a:ext>
            </a:extLst>
          </p:cNvPr>
          <p:cNvSpPr txBox="1"/>
          <p:nvPr>
            <p:custDataLst>
              <p:tags r:id="rId3"/>
            </p:custDataLst>
          </p:nvPr>
        </p:nvSpPr>
        <p:spPr>
          <a:xfrm>
            <a:off x="464759" y="6240696"/>
            <a:ext cx="22592240" cy="631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CA" dirty="0"/>
          </a:p>
          <a:p>
            <a:pPr lvl="0"/>
            <a:endParaRPr lang="fr-FR" sz="3000" dirty="0"/>
          </a:p>
          <a:p>
            <a:pPr lvl="0"/>
            <a:endParaRPr lang="fr-FR" sz="3000" dirty="0"/>
          </a:p>
          <a:p>
            <a:pPr lvl="0"/>
            <a:endParaRPr lang="fr-CA" sz="3000" dirty="0"/>
          </a:p>
          <a:p>
            <a:pPr algn="just" fontAlgn="auto">
              <a:spcBef>
                <a:spcPts val="0"/>
              </a:spcBef>
              <a:spcAft>
                <a:spcPts val="0"/>
              </a:spcAft>
            </a:pPr>
            <a:endParaRPr lang="fr-CA" sz="3000" b="1" i="1" dirty="0">
              <a:latin typeface="Helvetica" pitchFamily="2" charset="0"/>
            </a:endParaRPr>
          </a:p>
          <a:p>
            <a:pPr algn="just" fontAlgn="auto">
              <a:spcBef>
                <a:spcPts val="0"/>
              </a:spcBef>
              <a:spcAft>
                <a:spcPts val="0"/>
              </a:spcAft>
            </a:pPr>
            <a:endParaRPr lang="fr-CA" sz="3000" i="1" dirty="0">
              <a:latin typeface="Helvetica" pitchFamily="2" charset="0"/>
            </a:endParaRPr>
          </a:p>
          <a:p>
            <a:pPr algn="just" fontAlgn="auto">
              <a:spcBef>
                <a:spcPts val="0"/>
              </a:spcBef>
              <a:spcAft>
                <a:spcPts val="0"/>
              </a:spcAft>
            </a:pPr>
            <a:endParaRPr lang="fr-CA" sz="3000" dirty="0"/>
          </a:p>
          <a:p>
            <a:pPr marL="457200" indent="-457200" algn="just" fontAlgn="auto">
              <a:spcBef>
                <a:spcPts val="0"/>
              </a:spcBef>
              <a:spcAft>
                <a:spcPts val="0"/>
              </a:spcAft>
              <a:buFont typeface="Arial" panose="020B0604020202020204" pitchFamily="34" charset="0"/>
              <a:buChar char="•"/>
            </a:pPr>
            <a:endParaRPr lang="fr-CA" sz="3000" dirty="0"/>
          </a:p>
          <a:p>
            <a:pPr marL="457200" indent="-457200" algn="just" fontAlgn="auto">
              <a:spcBef>
                <a:spcPts val="0"/>
              </a:spcBef>
              <a:spcAft>
                <a:spcPts val="0"/>
              </a:spcAft>
              <a:buFont typeface="Wingdings" pitchFamily="2" charset="2"/>
              <a:buChar char="Ø"/>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a:p>
            <a:pPr algn="just" fontAlgn="auto">
              <a:spcBef>
                <a:spcPts val="0"/>
              </a:spcBef>
              <a:spcAft>
                <a:spcPts val="0"/>
              </a:spcAft>
            </a:pPr>
            <a:br>
              <a:rPr lang="fr-CA" sz="3000" dirty="0">
                <a:latin typeface="Helvetica" pitchFamily="2" charset="0"/>
              </a:rPr>
            </a:br>
            <a:endParaRPr kumimoji="0" lang="fr-FR" sz="3000" b="0" i="0" u="none" strike="noStrike" cap="none" spc="0" normalizeH="0" baseline="0" dirty="0">
              <a:ln>
                <a:noFill/>
              </a:ln>
              <a:solidFill>
                <a:srgbClr val="000000"/>
              </a:solidFill>
              <a:effectLst/>
              <a:uFillTx/>
              <a:latin typeface="Helvetica" pitchFamily="2" charset="0"/>
              <a:sym typeface="Helvetica Light"/>
            </a:endParaRPr>
          </a:p>
        </p:txBody>
      </p:sp>
      <p:sp>
        <p:nvSpPr>
          <p:cNvPr id="7" name="Rectangle 6">
            <a:extLst>
              <a:ext uri="{FF2B5EF4-FFF2-40B4-BE49-F238E27FC236}">
                <a16:creationId xmlns:a16="http://schemas.microsoft.com/office/drawing/2014/main" id="{2E5EFE85-8B1B-BC43-8B48-C31E1655A5EA}"/>
              </a:ext>
            </a:extLst>
          </p:cNvPr>
          <p:cNvSpPr/>
          <p:nvPr>
            <p:custDataLst>
              <p:tags r:id="rId4"/>
            </p:custDataLst>
          </p:nvPr>
        </p:nvSpPr>
        <p:spPr>
          <a:xfrm>
            <a:off x="464758" y="159516"/>
            <a:ext cx="23237675" cy="2246769"/>
          </a:xfrm>
          <a:prstGeom prst="rect">
            <a:avLst/>
          </a:prstGeom>
        </p:spPr>
        <p:txBody>
          <a:bodyPr wrap="square">
            <a:spAutoFit/>
          </a:bodyPr>
          <a:lstStyle/>
          <a:p>
            <a:r>
              <a:rPr lang="fr-CA" sz="7000" dirty="0">
                <a:solidFill>
                  <a:srgbClr val="6DA52D"/>
                </a:solidFill>
                <a:latin typeface="Helvetica" pitchFamily="2" charset="0"/>
                <a:sym typeface="Helvetica"/>
              </a:rPr>
              <a:t>SECTION 4 : LE COMITÉ D’EXAMEN</a:t>
            </a:r>
          </a:p>
          <a:p>
            <a:r>
              <a:rPr lang="fr-FR" altLang="fr-FR" sz="7000" dirty="0">
                <a:solidFill>
                  <a:schemeClr val="tx2">
                    <a:lumMod val="60000"/>
                    <a:lumOff val="40000"/>
                  </a:schemeClr>
                </a:solidFill>
                <a:latin typeface="Helvetica" pitchFamily="2" charset="0"/>
              </a:rPr>
              <a:t>4.2 Le processus et les critères</a:t>
            </a:r>
            <a:endParaRPr lang="fr-FR" sz="7000" dirty="0">
              <a:latin typeface="Helvetica" pitchFamily="2" charset="0"/>
            </a:endParaRPr>
          </a:p>
        </p:txBody>
      </p:sp>
      <p:sp>
        <p:nvSpPr>
          <p:cNvPr id="3" name="ZoneTexte 2">
            <a:extLst>
              <a:ext uri="{FF2B5EF4-FFF2-40B4-BE49-F238E27FC236}">
                <a16:creationId xmlns:a16="http://schemas.microsoft.com/office/drawing/2014/main" id="{91BC8300-2E8B-0B44-B907-A0F76DCFEC59}"/>
              </a:ext>
            </a:extLst>
          </p:cNvPr>
          <p:cNvSpPr txBox="1"/>
          <p:nvPr/>
        </p:nvSpPr>
        <p:spPr>
          <a:xfrm>
            <a:off x="749808" y="2650421"/>
            <a:ext cx="650979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itchFamily="2" charset="2"/>
              <a:buChar char="Ø"/>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r>
              <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Décisions du comit</a:t>
            </a:r>
            <a:r>
              <a:rPr lang="fr-FR" sz="3000" b="1" dirty="0">
                <a:latin typeface="Helvetica" panose="020B0604020202020204" pitchFamily="34" charset="0"/>
                <a:cs typeface="Helvetica" panose="020B0604020202020204" pitchFamily="34" charset="0"/>
              </a:rPr>
              <a:t>é d’examen </a:t>
            </a:r>
            <a:endParaRPr kumimoji="0" lang="fr-FR" sz="30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R="0" algn="l" defTabSz="825500" rtl="0" fontAlgn="auto" latinLnBrk="0" hangingPunct="0">
              <a:lnSpc>
                <a:spcPct val="100000"/>
              </a:lnSpc>
              <a:spcBef>
                <a:spcPts val="0"/>
              </a:spcBef>
              <a:spcAft>
                <a:spcPts val="0"/>
              </a:spcAft>
              <a:buClrTx/>
              <a:buSzTx/>
              <a:tabLst/>
            </a:pPr>
            <a:r>
              <a:rPr kumimoji="0" lang="fr-FR" sz="3000" b="1" i="0" u="none" strike="noStrike" cap="none" spc="0" normalizeH="0" baseline="0" dirty="0">
                <a:ln>
                  <a:noFill/>
                </a:ln>
                <a:solidFill>
                  <a:srgbClr val="000000"/>
                </a:solidFill>
                <a:effectLst/>
                <a:uFillTx/>
                <a:latin typeface="Helvetica Light"/>
                <a:ea typeface="Helvetica Light"/>
                <a:cs typeface="Helvetica Light"/>
                <a:sym typeface="Helvetica Light"/>
              </a:rPr>
              <a:t> </a:t>
            </a:r>
          </a:p>
        </p:txBody>
      </p:sp>
      <p:sp>
        <p:nvSpPr>
          <p:cNvPr id="5" name="ZoneTexte 4">
            <a:extLst>
              <a:ext uri="{FF2B5EF4-FFF2-40B4-BE49-F238E27FC236}">
                <a16:creationId xmlns:a16="http://schemas.microsoft.com/office/drawing/2014/main" id="{4D57765A-01B8-7143-A8DC-183D78484F44}"/>
              </a:ext>
            </a:extLst>
          </p:cNvPr>
          <p:cNvSpPr txBox="1"/>
          <p:nvPr/>
        </p:nvSpPr>
        <p:spPr>
          <a:xfrm flipH="1">
            <a:off x="1005840" y="3986718"/>
            <a:ext cx="21238202"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fr-FR" sz="3000" b="1" u="sng" dirty="0">
                <a:latin typeface="Helvetica" panose="020B0604020202020204" pitchFamily="34" charset="0"/>
                <a:cs typeface="Helvetica" panose="020B0604020202020204" pitchFamily="34" charset="0"/>
              </a:rPr>
              <a:t>B. Déclaration d’un acte criminel (suite)</a:t>
            </a:r>
          </a:p>
          <a:p>
            <a:pPr marL="0" marR="0" indent="0" algn="just" defTabSz="825500" rtl="0" fontAlgn="auto" latinLnBrk="0" hangingPunct="0">
              <a:lnSpc>
                <a:spcPct val="100000"/>
              </a:lnSpc>
              <a:spcBef>
                <a:spcPts val="0"/>
              </a:spcBef>
              <a:spcAft>
                <a:spcPts val="0"/>
              </a:spcAft>
              <a:buClrTx/>
              <a:buSzTx/>
              <a:buFontTx/>
              <a:buNone/>
              <a:tabLst/>
            </a:pPr>
            <a:endParaRPr lang="fr-FR" sz="3000" dirty="0">
              <a:latin typeface="Helvetica" panose="020B0604020202020204" pitchFamily="34" charset="0"/>
              <a:cs typeface="Helvetica" panose="020B0604020202020204" pitchFamily="34" charset="0"/>
            </a:endParaRPr>
          </a:p>
          <a:p>
            <a:pPr marL="457200" marR="0" indent="-457200" algn="just"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3000" dirty="0">
                <a:latin typeface="Helvetica" panose="020B0604020202020204" pitchFamily="34" charset="0"/>
                <a:cs typeface="Helvetica" panose="020B0604020202020204" pitchFamily="34" charset="0"/>
              </a:rPr>
              <a:t>Risque avec le public</a:t>
            </a:r>
          </a:p>
          <a:p>
            <a:pPr marR="0" algn="just" defTabSz="825500" rtl="0" fontAlgn="auto" latinLnBrk="0" hangingPunct="0">
              <a:lnSpc>
                <a:spcPct val="100000"/>
              </a:lnSpc>
              <a:spcBef>
                <a:spcPts val="0"/>
              </a:spcBef>
              <a:spcAft>
                <a:spcPts val="0"/>
              </a:spcAft>
              <a:buClrTx/>
              <a:buSzTx/>
              <a:tabLst/>
            </a:pPr>
            <a:endParaRPr lang="fr-FR" sz="3000" dirty="0">
              <a:latin typeface="Helvetica" panose="020B0604020202020204" pitchFamily="34" charset="0"/>
              <a:cs typeface="Helvetica" panose="020B0604020202020204" pitchFamily="34" charset="0"/>
            </a:endParaRPr>
          </a:p>
          <a:p>
            <a:pPr marR="0" algn="just" defTabSz="825500" rtl="0" fontAlgn="auto" latinLnBrk="0" hangingPunct="0">
              <a:lnSpc>
                <a:spcPct val="100000"/>
              </a:lnSpc>
              <a:spcBef>
                <a:spcPts val="0"/>
              </a:spcBef>
              <a:spcAft>
                <a:spcPts val="0"/>
              </a:spcAft>
              <a:buClrTx/>
              <a:buSzTx/>
              <a:tabLst/>
            </a:pPr>
            <a:r>
              <a:rPr lang="fr-FR" sz="3000" dirty="0">
                <a:latin typeface="Helvetica" panose="020B0604020202020204" pitchFamily="34" charset="0"/>
                <a:cs typeface="Helvetica" panose="020B0604020202020204" pitchFamily="34" charset="0"/>
              </a:rPr>
              <a:t>Le comité va évaluer plusieurs éléments :</a:t>
            </a:r>
          </a:p>
          <a:p>
            <a:pPr marR="0" algn="just" defTabSz="825500" rtl="0" fontAlgn="auto" latinLnBrk="0" hangingPunct="0">
              <a:lnSpc>
                <a:spcPct val="100000"/>
              </a:lnSpc>
              <a:spcBef>
                <a:spcPts val="0"/>
              </a:spcBef>
              <a:spcAft>
                <a:spcPts val="0"/>
              </a:spcAft>
              <a:buClrTx/>
              <a:buSzTx/>
              <a:tabLst/>
            </a:pPr>
            <a:endParaRPr lang="fr-FR" sz="3000" dirty="0">
              <a:latin typeface="Helvetica" panose="020B0604020202020204" pitchFamily="34" charset="0"/>
              <a:cs typeface="Helvetica" panose="020B0604020202020204" pitchFamily="34" charset="0"/>
            </a:endParaRP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Nombre d’années écoulées depuis la commission de l’événement; </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Âge du technicien ambulancier au moment de l’événement;</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La commission d’autres actes criminels depuis l’événement (acte isolé ou non ?);</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La peine appliquée;</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Témoignage du technicien ambulancier;</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La présence de repentir; </a:t>
            </a:r>
          </a:p>
          <a:p>
            <a:pPr marL="457200" marR="0" indent="-457200" algn="just"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fr-FR" sz="3000" dirty="0">
                <a:latin typeface="Helvetica" panose="020B0604020202020204" pitchFamily="34" charset="0"/>
                <a:cs typeface="Helvetica" panose="020B0604020202020204" pitchFamily="34" charset="0"/>
              </a:rPr>
              <a:t>Problématiques comportementales dans le cadre du travail.</a:t>
            </a:r>
          </a:p>
          <a:p>
            <a:pPr marR="0" algn="just" defTabSz="825500" rtl="0" fontAlgn="auto" latinLnBrk="0" hangingPunct="0">
              <a:lnSpc>
                <a:spcPct val="100000"/>
              </a:lnSpc>
              <a:spcBef>
                <a:spcPts val="0"/>
              </a:spcBef>
              <a:spcAft>
                <a:spcPts val="0"/>
              </a:spcAft>
              <a:buClrTx/>
              <a:buSzTx/>
              <a:tabLst/>
            </a:pPr>
            <a:endParaRPr lang="fr-FR" sz="3000" dirty="0"/>
          </a:p>
        </p:txBody>
      </p:sp>
    </p:spTree>
    <p:extLst>
      <p:ext uri="{BB962C8B-B14F-4D97-AF65-F5344CB8AC3E}">
        <p14:creationId xmlns:p14="http://schemas.microsoft.com/office/powerpoint/2010/main" val="2433551567"/>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65</a:t>
            </a:fld>
            <a:endParaRPr lang="fr-FR" altLang="fr-FR" dirty="0"/>
          </a:p>
        </p:txBody>
      </p:sp>
      <p:sp>
        <p:nvSpPr>
          <p:cNvPr id="6" name="ZoneTexte 5">
            <a:extLst>
              <a:ext uri="{FF2B5EF4-FFF2-40B4-BE49-F238E27FC236}">
                <a16:creationId xmlns:a16="http://schemas.microsoft.com/office/drawing/2014/main" id="{25CC0DF4-80CB-4946-AA84-DB03A252CEC3}"/>
              </a:ext>
            </a:extLst>
          </p:cNvPr>
          <p:cNvSpPr txBox="1"/>
          <p:nvPr>
            <p:custDataLst>
              <p:tags r:id="rId2"/>
            </p:custDataLst>
          </p:nvPr>
        </p:nvSpPr>
        <p:spPr>
          <a:xfrm>
            <a:off x="923758" y="7163377"/>
            <a:ext cx="221587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p:txBody>
      </p:sp>
      <p:sp>
        <p:nvSpPr>
          <p:cNvPr id="7" name="Rectangle 6">
            <a:extLst>
              <a:ext uri="{FF2B5EF4-FFF2-40B4-BE49-F238E27FC236}">
                <a16:creationId xmlns:a16="http://schemas.microsoft.com/office/drawing/2014/main" id="{2E5EFE85-8B1B-BC43-8B48-C31E1655A5EA}"/>
              </a:ext>
            </a:extLst>
          </p:cNvPr>
          <p:cNvSpPr/>
          <p:nvPr>
            <p:custDataLst>
              <p:tags r:id="rId3"/>
            </p:custDataLst>
          </p:nvPr>
        </p:nvSpPr>
        <p:spPr>
          <a:xfrm>
            <a:off x="464758" y="159516"/>
            <a:ext cx="22158705" cy="1169551"/>
          </a:xfrm>
          <a:prstGeom prst="rect">
            <a:avLst/>
          </a:prstGeom>
        </p:spPr>
        <p:txBody>
          <a:bodyPr wrap="square">
            <a:spAutoFit/>
          </a:bodyPr>
          <a:lstStyle/>
          <a:p>
            <a:r>
              <a:rPr lang="fr-CA" sz="7000" dirty="0">
                <a:solidFill>
                  <a:srgbClr val="6DA52D"/>
                </a:solidFill>
                <a:latin typeface="Helvetica" pitchFamily="2" charset="0"/>
                <a:sym typeface="Helvetica"/>
              </a:rPr>
              <a:t>SECTION 5 : LES RESSOURCES </a:t>
            </a:r>
          </a:p>
        </p:txBody>
      </p:sp>
      <p:sp>
        <p:nvSpPr>
          <p:cNvPr id="9" name="ZoneTexte 8">
            <a:extLst>
              <a:ext uri="{FF2B5EF4-FFF2-40B4-BE49-F238E27FC236}">
                <a16:creationId xmlns:a16="http://schemas.microsoft.com/office/drawing/2014/main" id="{151FDBAC-BEB4-3F45-AA46-C39BFAC09CD9}"/>
              </a:ext>
            </a:extLst>
          </p:cNvPr>
          <p:cNvSpPr txBox="1"/>
          <p:nvPr>
            <p:custDataLst>
              <p:tags r:id="rId4"/>
            </p:custDataLst>
          </p:nvPr>
        </p:nvSpPr>
        <p:spPr>
          <a:xfrm>
            <a:off x="864278" y="7070538"/>
            <a:ext cx="2215870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endParaRPr lang="fr-CA" sz="3000" b="1" dirty="0">
              <a:latin typeface="Helvetica" pitchFamily="2" charset="0"/>
            </a:endParaRPr>
          </a:p>
          <a:p>
            <a:pPr marL="457200" indent="-457200" algn="just" fontAlgn="auto">
              <a:spcBef>
                <a:spcPts val="0"/>
              </a:spcBef>
              <a:spcAft>
                <a:spcPts val="0"/>
              </a:spcAft>
              <a:buFont typeface="Arial" panose="020B0604020202020204" pitchFamily="34" charset="0"/>
              <a:buChar char="•"/>
            </a:pPr>
            <a:endParaRPr lang="fr-CA" sz="3000" dirty="0">
              <a:latin typeface="Helvetica" pitchFamily="2" charset="0"/>
            </a:endParaRPr>
          </a:p>
          <a:p>
            <a:pPr algn="just" fontAlgn="auto">
              <a:spcBef>
                <a:spcPts val="0"/>
              </a:spcBef>
              <a:spcAft>
                <a:spcPts val="0"/>
              </a:spcAft>
            </a:pPr>
            <a:endParaRPr lang="fr-CA" sz="3000" dirty="0">
              <a:latin typeface="Helvetica" pitchFamily="2" charset="0"/>
            </a:endParaRPr>
          </a:p>
        </p:txBody>
      </p:sp>
      <p:pic>
        <p:nvPicPr>
          <p:cNvPr id="11" name="Image 10">
            <a:extLst>
              <a:ext uri="{FF2B5EF4-FFF2-40B4-BE49-F238E27FC236}">
                <a16:creationId xmlns:a16="http://schemas.microsoft.com/office/drawing/2014/main" id="{3021BD0E-71C6-EF43-8C3A-3334386C70F8}"/>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8899893" y="8189299"/>
            <a:ext cx="5656959" cy="2132952"/>
          </a:xfrm>
          <a:prstGeom prst="rect">
            <a:avLst/>
          </a:prstGeom>
        </p:spPr>
      </p:pic>
      <p:sp>
        <p:nvSpPr>
          <p:cNvPr id="12" name="ZoneTexte 11">
            <a:extLst>
              <a:ext uri="{FF2B5EF4-FFF2-40B4-BE49-F238E27FC236}">
                <a16:creationId xmlns:a16="http://schemas.microsoft.com/office/drawing/2014/main" id="{D886F656-DE45-8D4B-BCA2-0F15A819F857}"/>
              </a:ext>
            </a:extLst>
          </p:cNvPr>
          <p:cNvSpPr txBox="1"/>
          <p:nvPr>
            <p:custDataLst>
              <p:tags r:id="rId6"/>
            </p:custDataLst>
          </p:nvPr>
        </p:nvSpPr>
        <p:spPr>
          <a:xfrm>
            <a:off x="464758" y="2538956"/>
            <a:ext cx="22917756" cy="40421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lang="fr-CA" sz="3200" dirty="0">
                <a:latin typeface="Helvetica" pitchFamily="2" charset="0"/>
              </a:rPr>
              <a:t>Tous les aspects juridiques :</a:t>
            </a:r>
          </a:p>
          <a:p>
            <a:pPr algn="just" fontAlgn="auto">
              <a:spcBef>
                <a:spcPts val="0"/>
              </a:spcBef>
              <a:spcAft>
                <a:spcPts val="0"/>
              </a:spcAft>
            </a:pPr>
            <a:endParaRPr lang="fr-CA" sz="3200" dirty="0">
              <a:latin typeface="Helvetica" pitchFamily="2" charset="0"/>
            </a:endParaRPr>
          </a:p>
          <a:p>
            <a:pPr marL="895350" indent="-182563" algn="just" fontAlgn="auto">
              <a:spcBef>
                <a:spcPts val="0"/>
              </a:spcBef>
              <a:spcAft>
                <a:spcPts val="0"/>
              </a:spcAft>
              <a:buFont typeface="Arial" panose="020B0604020202020204" pitchFamily="34" charset="0"/>
              <a:buChar char="•"/>
            </a:pPr>
            <a:r>
              <a:rPr lang="fr-CA" sz="3200" dirty="0">
                <a:latin typeface="Helvetica" pitchFamily="2" charset="0"/>
              </a:rPr>
              <a:t>En matière de relations de travail (pour toute question juridique, les griefs et les opinions) les avocats sont disponibles;</a:t>
            </a:r>
          </a:p>
          <a:p>
            <a:pPr marL="895350" indent="-182563" algn="just" fontAlgn="auto">
              <a:spcBef>
                <a:spcPts val="0"/>
              </a:spcBef>
              <a:spcAft>
                <a:spcPts val="0"/>
              </a:spcAft>
              <a:buFont typeface="Arial" panose="020B0604020202020204" pitchFamily="34" charset="0"/>
              <a:buChar char="•"/>
            </a:pPr>
            <a:r>
              <a:rPr lang="fr-CA" sz="3200" dirty="0">
                <a:latin typeface="Helvetica" pitchFamily="2" charset="0"/>
              </a:rPr>
              <a:t>Chaque Fraternité a un avocat attitré;</a:t>
            </a:r>
          </a:p>
          <a:p>
            <a:pPr marL="895350" indent="-182563" algn="just" fontAlgn="auto">
              <a:spcBef>
                <a:spcPts val="0"/>
              </a:spcBef>
              <a:spcAft>
                <a:spcPts val="0"/>
              </a:spcAft>
              <a:buFont typeface="Arial" panose="020B0604020202020204" pitchFamily="34" charset="0"/>
              <a:buChar char="•"/>
            </a:pPr>
            <a:r>
              <a:rPr lang="fr-CA" sz="3200" dirty="0">
                <a:latin typeface="Helvetica" pitchFamily="2" charset="0"/>
              </a:rPr>
              <a:t>Prenez note que tous les avocats en relations de travail sont également disponibles pour toute question en cas d’indisponibilité des avocats attitrés, il suffit d’appeler à nos bureaux : 514-356-3346 et 514-321-9938;</a:t>
            </a:r>
          </a:p>
          <a:p>
            <a:pPr marL="895350" indent="-182563" algn="just" fontAlgn="auto">
              <a:spcBef>
                <a:spcPts val="0"/>
              </a:spcBef>
              <a:spcAft>
                <a:spcPts val="0"/>
              </a:spcAft>
              <a:buFont typeface="Arial" panose="020B0604020202020204" pitchFamily="34" charset="0"/>
              <a:buChar char="•"/>
            </a:pPr>
            <a:r>
              <a:rPr lang="fr-CA" sz="3200" dirty="0">
                <a:latin typeface="Helvetica" pitchFamily="2" charset="0"/>
              </a:rPr>
              <a:t>En matière de santé et sécurité au travail et de représentation devant le Comité d’examen, la représentation </a:t>
            </a:r>
            <a:r>
              <a:rPr lang="fr-CA" sz="3200" dirty="0">
                <a:latin typeface="Helvetica" panose="020B0604020202020204" pitchFamily="34" charset="0"/>
                <a:cs typeface="Helvetica" panose="020B0604020202020204" pitchFamily="34" charset="0"/>
              </a:rPr>
              <a:t>des </a:t>
            </a:r>
            <a:r>
              <a:rPr lang="fr-FR" altLang="fr-FR" sz="3200" dirty="0">
                <a:latin typeface="Helvetica" panose="020B0604020202020204" pitchFamily="34" charset="0"/>
                <a:cs typeface="Helvetica" panose="020B0604020202020204" pitchFamily="34" charset="0"/>
              </a:rPr>
              <a:t>paramédics, répartiteurs et employés de bureau</a:t>
            </a:r>
            <a:r>
              <a:rPr lang="fr-CA" sz="3200" dirty="0">
                <a:latin typeface="Helvetica" panose="020B0604020202020204" pitchFamily="34" charset="0"/>
                <a:cs typeface="Helvetica" panose="020B0604020202020204" pitchFamily="34" charset="0"/>
              </a:rPr>
              <a:t> fait partie des services juridiques.</a:t>
            </a:r>
          </a:p>
        </p:txBody>
      </p:sp>
    </p:spTree>
    <p:extLst>
      <p:ext uri="{BB962C8B-B14F-4D97-AF65-F5344CB8AC3E}">
        <p14:creationId xmlns:p14="http://schemas.microsoft.com/office/powerpoint/2010/main" val="227026801"/>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rgbClr val="6DA52D"/>
            </a:gs>
            <a:gs pos="100000">
              <a:srgbClr val="3B1F4D"/>
            </a:gs>
          </a:gsLst>
          <a:lin ang="3600000"/>
        </a:gradFill>
        <a:effectLst/>
      </p:bgPr>
    </p:bg>
    <p:spTree>
      <p:nvGrpSpPr>
        <p:cNvPr id="1" name=""/>
        <p:cNvGrpSpPr/>
        <p:nvPr/>
      </p:nvGrpSpPr>
      <p:grpSpPr>
        <a:xfrm>
          <a:off x="0" y="0"/>
          <a:ext cx="0" cy="0"/>
          <a:chOff x="0" y="0"/>
          <a:chExt cx="0" cy="0"/>
        </a:xfrm>
      </p:grpSpPr>
      <p:sp>
        <p:nvSpPr>
          <p:cNvPr id="65538" name="Rectangle">
            <a:extLst>
              <a:ext uri="{FF2B5EF4-FFF2-40B4-BE49-F238E27FC236}">
                <a16:creationId xmlns:a16="http://schemas.microsoft.com/office/drawing/2014/main" id="{3DFBB59C-4FF6-4058-AA45-B574FF3A9C3F}"/>
              </a:ext>
            </a:extLst>
          </p:cNvPr>
          <p:cNvSpPr txBox="1">
            <a:spLocks noGrp="1" noChangeArrowheads="1"/>
          </p:cNvSpPr>
          <p:nvPr>
            <p:ph type="body" idx="13"/>
            <p:custDataLst>
              <p:tags r:id="rId1"/>
            </p:custDataLst>
          </p:nvPr>
        </p:nvSpPr>
        <p:spPr/>
        <p:txBody>
          <a:bodyPr/>
          <a:lstStyle/>
          <a:p>
            <a:pPr algn="ctr" eaLnBrk="1" hangingPunct="1">
              <a:lnSpc>
                <a:spcPct val="100000"/>
              </a:lnSpc>
            </a:pPr>
            <a:r>
              <a:rPr lang="fr-FR" altLang="fr-FR" sz="6000" b="1" dirty="0">
                <a:solidFill>
                  <a:srgbClr val="FFFFFF"/>
                </a:solidFill>
              </a:rPr>
              <a:t>QUESTIONS ? </a:t>
            </a:r>
          </a:p>
        </p:txBody>
      </p:sp>
      <p:sp>
        <p:nvSpPr>
          <p:cNvPr id="65539" name="http://graphicriver.net/user/goashape/portfolio  /  E-mail: goashape@gmail.com  /  Copyright Kaspian 2015-2016. Created by GoaShape">
            <a:extLst>
              <a:ext uri="{FF2B5EF4-FFF2-40B4-BE49-F238E27FC236}">
                <a16:creationId xmlns:a16="http://schemas.microsoft.com/office/drawing/2014/main" id="{1301467C-9A33-404C-B715-8EBA11DCBB68}"/>
              </a:ext>
            </a:extLst>
          </p:cNvPr>
          <p:cNvSpPr txBox="1">
            <a:spLocks noGrp="1" noChangeArrowheads="1"/>
          </p:cNvSpPr>
          <p:nvPr>
            <p:ph type="body" sz="quarter" idx="1"/>
            <p:custDataLst>
              <p:tags r:id="rId2"/>
            </p:custDataLst>
          </p:nvPr>
        </p:nvSpPr>
        <p:spPr>
          <a:xfrm>
            <a:off x="1758950" y="11949113"/>
            <a:ext cx="20866100" cy="522287"/>
          </a:xfrm>
        </p:spPr>
        <p:txBody>
          <a:bodyPr/>
          <a:lstStyle/>
          <a:p>
            <a:pPr algn="ctr" eaLnBrk="1" hangingPunct="1"/>
            <a:r>
              <a:rPr lang="fr-CA" altLang="fr-FR" sz="4400" i="0" dirty="0"/>
              <a:t>MERCI DE VOTRE ATTENTION !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7</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31716C3-A9DA-1649-9024-C67E43C079FB}"/>
              </a:ext>
            </a:extLst>
          </p:cNvPr>
          <p:cNvSpPr txBox="1"/>
          <p:nvPr>
            <p:custDataLst>
              <p:tags r:id="rId4"/>
            </p:custDataLst>
          </p:nvPr>
        </p:nvSpPr>
        <p:spPr>
          <a:xfrm>
            <a:off x="1108186" y="3990419"/>
            <a:ext cx="20638559" cy="65505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kumimoji="0" lang="fr-FR" sz="3000" b="1" i="0" u="none" strike="noStrike" cap="none" spc="0" normalizeH="0" baseline="0" dirty="0">
                <a:ln>
                  <a:noFill/>
                </a:ln>
                <a:solidFill>
                  <a:srgbClr val="000000"/>
                </a:solidFill>
                <a:effectLst/>
                <a:uFillTx/>
                <a:latin typeface="Helvetica" pitchFamily="2" charset="0"/>
                <a:sym typeface="Helvetica Light"/>
              </a:rPr>
              <a:t>Le syndicat a le pouvoir exclusif de négocier le contrat de travail - la convention collective qui lie tous les salariés de l’unité d’accréditation </a:t>
            </a:r>
            <a:endParaRPr lang="fr-CA" sz="3000" dirty="0">
              <a:latin typeface="Helvetica" pitchFamily="2" charset="0"/>
            </a:endParaRP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marL="735013" algn="just" fontAlgn="auto">
              <a:spcBef>
                <a:spcPts val="0"/>
              </a:spcBef>
              <a:spcAft>
                <a:spcPts val="0"/>
              </a:spcAft>
            </a:pPr>
            <a:r>
              <a:rPr lang="fr-CA" sz="3000" b="1" dirty="0">
                <a:latin typeface="Helvetica" pitchFamily="2" charset="0"/>
              </a:rPr>
              <a:t>Article 67 C.t. :</a:t>
            </a:r>
          </a:p>
          <a:p>
            <a:pPr marL="735013" algn="just" fontAlgn="auto">
              <a:spcBef>
                <a:spcPts val="0"/>
              </a:spcBef>
              <a:spcAft>
                <a:spcPts val="0"/>
              </a:spcAft>
            </a:pPr>
            <a:endParaRPr kumimoji="0" lang="fr-CA" sz="1800" b="0" i="0" u="none" strike="noStrike" cap="none" spc="0" normalizeH="0" baseline="0" dirty="0">
              <a:ln>
                <a:noFill/>
              </a:ln>
              <a:solidFill>
                <a:srgbClr val="000000"/>
              </a:solidFill>
              <a:effectLst/>
              <a:uFillTx/>
              <a:latin typeface="Helvetica" pitchFamily="2" charset="0"/>
              <a:sym typeface="Helvetica Light"/>
            </a:endParaRPr>
          </a:p>
          <a:p>
            <a:pPr marL="1169988" algn="just"/>
            <a:r>
              <a:rPr lang="fr-CA" sz="3000" i="1" dirty="0">
                <a:latin typeface="Helvetica" pitchFamily="2" charset="0"/>
              </a:rPr>
              <a:t>« La convention collective lie tous les salariés actuels ou futurs visés par l’accréditation.</a:t>
            </a:r>
          </a:p>
          <a:p>
            <a:pPr marL="1169988" algn="just"/>
            <a:endParaRPr lang="fr-CA" sz="1100" i="1" dirty="0">
              <a:latin typeface="Helvetica" pitchFamily="2" charset="0"/>
            </a:endParaRPr>
          </a:p>
          <a:p>
            <a:pPr marL="1169988" algn="just"/>
            <a:r>
              <a:rPr lang="fr-CA" sz="3000" i="1" dirty="0">
                <a:latin typeface="Helvetica" pitchFamily="2" charset="0"/>
              </a:rPr>
              <a:t>L’association accréditée et l’employeur ne doivent conclure qu’une seule convention collective à l’égard du groupe de salariés visé par l’accréditation. »</a:t>
            </a:r>
          </a:p>
          <a:p>
            <a:pPr algn="just"/>
            <a:endParaRPr lang="fr-CA" sz="3000" dirty="0">
              <a:latin typeface="Helvetica" pitchFamily="2" charset="0"/>
            </a:endParaRPr>
          </a:p>
          <a:p>
            <a:pPr marL="457200" indent="-457200" algn="just">
              <a:buFont typeface="Wingdings" pitchFamily="2" charset="2"/>
              <a:buChar char="Ø"/>
            </a:pPr>
            <a:endParaRPr lang="fr-CA" sz="3000" dirty="0">
              <a:latin typeface="Helvetica" pitchFamily="2" charset="0"/>
            </a:endParaRP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a:p>
            <a:pPr algn="just" fontAlgn="auto">
              <a:spcBef>
                <a:spcPts val="0"/>
              </a:spcBef>
              <a:spcAft>
                <a:spcPts val="0"/>
              </a:spcAft>
            </a:pPr>
            <a:endParaRPr lang="fr-CA" sz="3000" dirty="0"/>
          </a:p>
          <a:p>
            <a:pPr algn="just" fontAlgn="auto">
              <a:spcBef>
                <a:spcPts val="0"/>
              </a:spcBef>
              <a:spcAft>
                <a:spcPts val="0"/>
              </a:spcAft>
            </a:pPr>
            <a:endParaRPr lang="fr-CA" sz="3000" dirty="0"/>
          </a:p>
          <a:p>
            <a:pPr fontAlgn="auto">
              <a:spcBef>
                <a:spcPts val="0"/>
              </a:spcBef>
              <a:spcAft>
                <a:spcPts val="0"/>
              </a:spcAf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4461255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8</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D99B51A2-D1C4-5C4D-8A17-06D96BF12003}"/>
              </a:ext>
            </a:extLst>
          </p:cNvPr>
          <p:cNvSpPr txBox="1"/>
          <p:nvPr>
            <p:custDataLst>
              <p:tags r:id="rId4"/>
            </p:custDataLst>
          </p:nvPr>
        </p:nvSpPr>
        <p:spPr>
          <a:xfrm>
            <a:off x="1454754" y="4334742"/>
            <a:ext cx="21474492"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kumimoji="0" lang="fr-FR" sz="3000" b="1" i="0" u="none" strike="noStrike" cap="none" spc="0" normalizeH="0" baseline="0" dirty="0">
                <a:ln>
                  <a:noFill/>
                </a:ln>
                <a:solidFill>
                  <a:srgbClr val="000000"/>
                </a:solidFill>
                <a:effectLst/>
                <a:uFillTx/>
                <a:latin typeface="Helvetica" pitchFamily="2" charset="0"/>
                <a:sym typeface="Helvetica Light"/>
              </a:rPr>
              <a:t>Le syndicat exerce pour les salariés tous les recours qui découlent de la convention collective </a:t>
            </a:r>
          </a:p>
          <a:p>
            <a:pPr algn="just" fontAlgn="auto">
              <a:spcBef>
                <a:spcPts val="0"/>
              </a:spcBef>
              <a:spcAft>
                <a:spcPts val="0"/>
              </a:spcAft>
            </a:pPr>
            <a:endParaRPr lang="fr-FR" sz="3000" dirty="0">
              <a:latin typeface="Helvetica" pitchFamily="2" charset="0"/>
            </a:endParaRPr>
          </a:p>
          <a:p>
            <a:pPr algn="just" fontAlgn="auto">
              <a:spcBef>
                <a:spcPts val="0"/>
              </a:spcBef>
              <a:spcAft>
                <a:spcPts val="0"/>
              </a:spcAft>
            </a:pPr>
            <a:r>
              <a:rPr lang="fr-FR" sz="3000" b="1" dirty="0">
                <a:latin typeface="Helvetica" pitchFamily="2" charset="0"/>
              </a:rPr>
              <a:t>Article 69 C.t. :</a:t>
            </a:r>
          </a:p>
          <a:p>
            <a:pPr algn="just" fontAlgn="auto">
              <a:spcBef>
                <a:spcPts val="0"/>
              </a:spcBef>
              <a:spcAft>
                <a:spcPts val="0"/>
              </a:spcAft>
            </a:pPr>
            <a:endParaRPr lang="fr-FR" sz="1200" b="1" dirty="0">
              <a:latin typeface="Helvetica" pitchFamily="2" charset="0"/>
            </a:endParaRPr>
          </a:p>
          <a:p>
            <a:pPr marL="1079500" algn="just" fontAlgn="auto">
              <a:spcBef>
                <a:spcPts val="0"/>
              </a:spcBef>
              <a:spcAft>
                <a:spcPts val="0"/>
              </a:spcAft>
            </a:pPr>
            <a:r>
              <a:rPr lang="fr-CA" sz="3000" i="1" dirty="0">
                <a:latin typeface="Helvetica" pitchFamily="2" charset="0"/>
              </a:rPr>
              <a:t>« L’association accréditée peut exercer tous les recours que la convention collective accorde à chacun des salariés qu’elle représente sans avoir à justifier d’une cession de créance de l’intéressé. »</a:t>
            </a:r>
          </a:p>
          <a:p>
            <a:pPr algn="just" fontAlgn="auto">
              <a:spcBef>
                <a:spcPts val="0"/>
              </a:spcBef>
              <a:spcAft>
                <a:spcPts val="0"/>
              </a:spcAft>
            </a:pPr>
            <a:endParaRPr kumimoji="0" lang="fr-CA" sz="3000" b="0" i="0" u="none" strike="noStrike" cap="none" spc="0" normalizeH="0" baseline="0" dirty="0">
              <a:ln>
                <a:noFill/>
              </a:ln>
              <a:solidFill>
                <a:srgbClr val="000000"/>
              </a:solidFill>
              <a:effectLst/>
              <a:uFillTx/>
              <a:latin typeface="Helvetica" pitchFamily="2" charset="0"/>
              <a:sym typeface="Helvetica Light"/>
            </a:endParaRPr>
          </a:p>
          <a:p>
            <a:pPr algn="just" fontAlgn="auto">
              <a:spcBef>
                <a:spcPts val="0"/>
              </a:spcBef>
              <a:spcAft>
                <a:spcPts val="0"/>
              </a:spcAft>
            </a:pPr>
            <a:r>
              <a:rPr lang="fr-CA" sz="3000" b="1" dirty="0">
                <a:latin typeface="Helvetica" pitchFamily="2" charset="0"/>
              </a:rPr>
              <a:t>Article 100 C.t. :</a:t>
            </a:r>
          </a:p>
          <a:p>
            <a:pPr algn="just" fontAlgn="auto">
              <a:spcBef>
                <a:spcPts val="0"/>
              </a:spcBef>
              <a:spcAft>
                <a:spcPts val="0"/>
              </a:spcAft>
            </a:pPr>
            <a:endParaRPr kumimoji="0" lang="fr-CA" sz="1200" b="0" i="0" u="none" strike="noStrike" cap="none" spc="0" normalizeH="0" baseline="0" dirty="0">
              <a:ln>
                <a:noFill/>
              </a:ln>
              <a:solidFill>
                <a:srgbClr val="000000"/>
              </a:solidFill>
              <a:effectLst/>
              <a:uFillTx/>
              <a:latin typeface="Helvetica" pitchFamily="2" charset="0"/>
              <a:sym typeface="Helvetica Light"/>
            </a:endParaRPr>
          </a:p>
          <a:p>
            <a:pPr marL="1079500" algn="just" fontAlgn="auto">
              <a:spcBef>
                <a:spcPts val="0"/>
              </a:spcBef>
              <a:spcAft>
                <a:spcPts val="0"/>
              </a:spcAft>
            </a:pPr>
            <a:r>
              <a:rPr lang="fr-CA" sz="3000" i="1" dirty="0">
                <a:latin typeface="Helvetica" pitchFamily="2" charset="0"/>
              </a:rPr>
              <a:t>« Tout grief doit être soumis à l’arbitrage en la manière prévue dans la convention collective si elle y pourvoit et si l’association accréditée et l’employeur y donnent suite; sinon, il est déféré à un arbitre choisi par l’association accréditée et l’employeur ou, à défaut d’accord, nommé par le ministre. »</a:t>
            </a:r>
            <a:endParaRPr kumimoji="0" lang="fr-FR" sz="3000" b="0" i="1" u="none" strike="noStrike" cap="none" spc="0" normalizeH="0" baseline="0" dirty="0">
              <a:ln>
                <a:noFill/>
              </a:ln>
              <a:solidFill>
                <a:srgbClr val="000000"/>
              </a:solidFill>
              <a:effectLst/>
              <a:uFillTx/>
              <a:latin typeface="Helvetica" pitchFamily="2" charset="0"/>
              <a:sym typeface="Helvetica Light"/>
            </a:endParaRPr>
          </a:p>
          <a:p>
            <a:pPr algn="just" fontAlgn="auto">
              <a:spcBef>
                <a:spcPts val="0"/>
              </a:spcBef>
              <a:spcAft>
                <a:spcPts val="0"/>
              </a:spcAft>
            </a:pPr>
            <a:endParaRPr lang="fr-CA" sz="3000" dirty="0"/>
          </a:p>
          <a:p>
            <a:pPr fontAlgn="auto">
              <a:spcBef>
                <a:spcPts val="0"/>
              </a:spcBef>
              <a:spcAft>
                <a:spcPts val="0"/>
              </a:spcAf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62957364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a:extLst>
              <a:ext uri="{FF2B5EF4-FFF2-40B4-BE49-F238E27FC236}">
                <a16:creationId xmlns:a16="http://schemas.microsoft.com/office/drawing/2014/main" id="{C6B17A54-836B-48BB-9668-692D7F0A181F}"/>
              </a:ext>
            </a:extLst>
          </p:cNvPr>
          <p:cNvSpPr>
            <a:spLocks noGrp="1" noChangeArrowheads="1"/>
          </p:cNvSpPr>
          <p:nvPr>
            <p:ph type="sldNum" sz="quarter" idx="14"/>
            <p:custDataLst>
              <p:tags r:id="rId1"/>
            </p:custDataLst>
          </p:nvPr>
        </p:nvSpPr>
        <p:spPr>
          <a:xfrm>
            <a:off x="23022983" y="12612687"/>
            <a:ext cx="679450" cy="711200"/>
          </a:xfrm>
          <a:noFill/>
        </p:spPr>
        <p:txBody>
          <a:bodyPr/>
          <a:lstStyle/>
          <a:p>
            <a:fld id="{6BFB0A63-D54B-48D2-AF8C-283E70FEA28C}" type="slidenum">
              <a:rPr lang="fr-FR" altLang="fr-FR"/>
              <a:pPr/>
              <a:t>9</a:t>
            </a:fld>
            <a:endParaRPr lang="fr-FR" altLang="fr-FR" dirty="0"/>
          </a:p>
        </p:txBody>
      </p:sp>
      <p:sp>
        <p:nvSpPr>
          <p:cNvPr id="11" name="Rectangle 10">
            <a:extLst>
              <a:ext uri="{FF2B5EF4-FFF2-40B4-BE49-F238E27FC236}">
                <a16:creationId xmlns:a16="http://schemas.microsoft.com/office/drawing/2014/main" id="{C9B1F613-18D7-114E-82F7-07A115F3820A}"/>
              </a:ext>
            </a:extLst>
          </p:cNvPr>
          <p:cNvSpPr/>
          <p:nvPr>
            <p:custDataLst>
              <p:tags r:id="rId2"/>
            </p:custDataLst>
          </p:nvPr>
        </p:nvSpPr>
        <p:spPr>
          <a:xfrm>
            <a:off x="464758" y="760333"/>
            <a:ext cx="21474492" cy="2246769"/>
          </a:xfrm>
          <a:prstGeom prst="rect">
            <a:avLst/>
          </a:prstGeom>
        </p:spPr>
        <p:txBody>
          <a:bodyPr wrap="square">
            <a:spAutoFit/>
          </a:bodyPr>
          <a:lstStyle/>
          <a:p>
            <a:r>
              <a:rPr lang="fr-CA" sz="7000" dirty="0">
                <a:solidFill>
                  <a:srgbClr val="6DA52D"/>
                </a:solidFill>
                <a:latin typeface="Helvetica" pitchFamily="2" charset="0"/>
                <a:sym typeface="Helvetica"/>
              </a:rPr>
              <a:t>SECTION 1 : RÔLE ET OBLIGATIONS</a:t>
            </a:r>
          </a:p>
          <a:p>
            <a:r>
              <a:rPr lang="fr-FR" altLang="fr-FR" sz="7000" dirty="0">
                <a:solidFill>
                  <a:schemeClr val="tx2">
                    <a:lumMod val="60000"/>
                    <a:lumOff val="40000"/>
                  </a:schemeClr>
                </a:solidFill>
                <a:latin typeface="Helvetica" pitchFamily="2" charset="0"/>
              </a:rPr>
              <a:t>1.1 Pouvoir exclusif de représentation</a:t>
            </a:r>
            <a:endParaRPr lang="fr-FR" sz="7000" dirty="0">
              <a:latin typeface="Helvetica" pitchFamily="2" charset="0"/>
            </a:endParaRPr>
          </a:p>
        </p:txBody>
      </p:sp>
      <p:pic>
        <p:nvPicPr>
          <p:cNvPr id="13" name="Picture 4">
            <a:extLst>
              <a:ext uri="{FF2B5EF4-FFF2-40B4-BE49-F238E27FC236}">
                <a16:creationId xmlns:a16="http://schemas.microsoft.com/office/drawing/2014/main" id="{78175452-30EF-E640-9E81-71743B9512F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8451513" y="12534900"/>
            <a:ext cx="417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D1013442-24AA-F941-9E09-6B4A58EB9066}"/>
              </a:ext>
            </a:extLst>
          </p:cNvPr>
          <p:cNvSpPr txBox="1"/>
          <p:nvPr>
            <p:custDataLst>
              <p:tags r:id="rId4"/>
            </p:custDataLst>
          </p:nvPr>
        </p:nvSpPr>
        <p:spPr>
          <a:xfrm>
            <a:off x="1196237" y="4606101"/>
            <a:ext cx="21826745" cy="4503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auto">
              <a:spcBef>
                <a:spcPts val="0"/>
              </a:spcBef>
              <a:spcAft>
                <a:spcPts val="0"/>
              </a:spcAft>
              <a:buFont typeface="Wingdings" pitchFamily="2" charset="2"/>
              <a:buChar char="Ø"/>
            </a:pPr>
            <a:r>
              <a:rPr kumimoji="0" lang="fr-FR" sz="3000" b="1" u="none" strike="noStrike" cap="none" spc="0" normalizeH="0" baseline="0" dirty="0">
                <a:ln>
                  <a:noFill/>
                </a:ln>
                <a:solidFill>
                  <a:srgbClr val="000000"/>
                </a:solidFill>
                <a:effectLst/>
                <a:uFillTx/>
                <a:latin typeface="Helvetica" pitchFamily="2" charset="0"/>
                <a:sym typeface="Helvetica Light"/>
              </a:rPr>
              <a:t>Le syndicat exerce pour les salariés tous les recours qui découlent de la convention collective</a:t>
            </a:r>
          </a:p>
          <a:p>
            <a:pPr algn="just" fontAlgn="auto">
              <a:spcBef>
                <a:spcPts val="0"/>
              </a:spcBef>
              <a:spcAft>
                <a:spcPts val="0"/>
              </a:spcAft>
            </a:pPr>
            <a:endParaRPr lang="fr-FR" sz="3000" dirty="0">
              <a:latin typeface="Helvetica" pitchFamily="2" charset="0"/>
            </a:endParaRPr>
          </a:p>
          <a:p>
            <a:pPr algn="just" fontAlgn="auto">
              <a:spcBef>
                <a:spcPts val="0"/>
              </a:spcBef>
              <a:spcAft>
                <a:spcPts val="0"/>
              </a:spcAft>
            </a:pPr>
            <a:r>
              <a:rPr kumimoji="0" lang="fr-FR" sz="3000" b="0" i="0" u="none" strike="noStrike" cap="none" spc="0" normalizeH="0" baseline="0" dirty="0">
                <a:ln>
                  <a:noFill/>
                </a:ln>
                <a:solidFill>
                  <a:srgbClr val="000000"/>
                </a:solidFill>
                <a:effectLst/>
                <a:uFillTx/>
                <a:latin typeface="Helvetica" pitchFamily="2" charset="0"/>
                <a:sym typeface="Helvetica Light"/>
              </a:rPr>
              <a:t>Principe fondamental à retenir  :  </a:t>
            </a:r>
            <a:r>
              <a:rPr kumimoji="0" lang="fr-FR" sz="3000" b="1" i="0" u="sng" strike="noStrike" cap="none" spc="0" normalizeH="0" baseline="0" dirty="0">
                <a:ln>
                  <a:noFill/>
                </a:ln>
                <a:solidFill>
                  <a:srgbClr val="000000"/>
                </a:solidFill>
                <a:effectLst/>
                <a:uFillTx/>
                <a:latin typeface="Helvetica" pitchFamily="2" charset="0"/>
                <a:sym typeface="Helvetica Light"/>
              </a:rPr>
              <a:t>le grief appartient au syndicat  </a:t>
            </a:r>
          </a:p>
          <a:p>
            <a:pPr algn="just" fontAlgn="auto">
              <a:spcBef>
                <a:spcPts val="0"/>
              </a:spcBef>
              <a:spcAft>
                <a:spcPts val="0"/>
              </a:spcAft>
            </a:pPr>
            <a:endParaRPr lang="fr-FR" sz="3000" dirty="0">
              <a:latin typeface="Helvetica" pitchFamily="2" charset="0"/>
            </a:endParaRPr>
          </a:p>
          <a:p>
            <a:pPr algn="just" fontAlgn="auto">
              <a:spcBef>
                <a:spcPts val="0"/>
              </a:spcBef>
              <a:spcAft>
                <a:spcPts val="0"/>
              </a:spcAft>
            </a:pPr>
            <a:r>
              <a:rPr lang="fr-FR" sz="3000" b="1" i="1" dirty="0">
                <a:latin typeface="Helvetica" pitchFamily="2" charset="0"/>
              </a:rPr>
              <a:t>Noël </a:t>
            </a:r>
            <a:r>
              <a:rPr lang="fr-FR" sz="3000" b="1" dirty="0">
                <a:latin typeface="Helvetica" pitchFamily="2" charset="0"/>
              </a:rPr>
              <a:t>c. </a:t>
            </a:r>
            <a:r>
              <a:rPr lang="fr-FR" sz="3000" b="1" i="1" dirty="0">
                <a:latin typeface="Helvetica" pitchFamily="2" charset="0"/>
              </a:rPr>
              <a:t>Société d’énergie de la Baie Jame</a:t>
            </a:r>
            <a:r>
              <a:rPr lang="fr-FR" sz="3000" b="1" dirty="0">
                <a:latin typeface="Helvetica" pitchFamily="2" charset="0"/>
              </a:rPr>
              <a:t>s, [2001] 2 RCS 207 :</a:t>
            </a:r>
          </a:p>
          <a:p>
            <a:pPr algn="just" fontAlgn="auto">
              <a:spcBef>
                <a:spcPts val="0"/>
              </a:spcBef>
              <a:spcAft>
                <a:spcPts val="0"/>
              </a:spcAft>
            </a:pPr>
            <a:endParaRPr lang="fr-FR" sz="1600" dirty="0">
              <a:latin typeface="Helvetica" pitchFamily="2" charset="0"/>
            </a:endParaRPr>
          </a:p>
          <a:p>
            <a:pPr marL="987425" algn="just" fontAlgn="auto">
              <a:spcBef>
                <a:spcPts val="0"/>
              </a:spcBef>
              <a:spcAft>
                <a:spcPts val="0"/>
              </a:spcAft>
            </a:pPr>
            <a:r>
              <a:rPr lang="fr-CA" sz="3000" i="1" dirty="0">
                <a:latin typeface="Helvetica" pitchFamily="2" charset="0"/>
              </a:rPr>
              <a:t>« En vertu de la convention collective, le syndicat a le pouvoir exclusif de représenter les salariés pour les fins de la procédure de grief et d’arbitrage et aucune disposition de la convention n’accorde à un salarié le droit de soumettre personnellement un grief à l’arbitrage ou de se porter partie à l’instance devant l’arbitre. »</a:t>
            </a:r>
          </a:p>
          <a:p>
            <a:pPr fontAlgn="auto">
              <a:spcBef>
                <a:spcPts val="0"/>
              </a:spcBef>
              <a:spcAft>
                <a:spcPts val="0"/>
              </a:spcAft>
            </a:pPr>
            <a:endParaRPr kumimoji="0" lang="fr-FR" sz="3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90327491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12"/>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9"/>
</p:tagLst>
</file>

<file path=ppt/tags/tag146.xml><?xml version="1.0" encoding="utf-8"?>
<p:tagLst xmlns:a="http://schemas.openxmlformats.org/drawingml/2006/main" xmlns:r="http://schemas.openxmlformats.org/officeDocument/2006/relationships" xmlns:p="http://schemas.openxmlformats.org/presentationml/2006/main">
  <p:tag name="NUM" val="10"/>
</p:tagLst>
</file>

<file path=ppt/tags/tag147.xml><?xml version="1.0" encoding="utf-8"?>
<p:tagLst xmlns:a="http://schemas.openxmlformats.org/drawingml/2006/main" xmlns:r="http://schemas.openxmlformats.org/officeDocument/2006/relationships" xmlns:p="http://schemas.openxmlformats.org/presentationml/2006/main">
  <p:tag name="NUM" val="11"/>
</p:tagLst>
</file>

<file path=ppt/tags/tag148.xml><?xml version="1.0" encoding="utf-8"?>
<p:tagLst xmlns:a="http://schemas.openxmlformats.org/drawingml/2006/main" xmlns:r="http://schemas.openxmlformats.org/officeDocument/2006/relationships" xmlns:p="http://schemas.openxmlformats.org/presentationml/2006/main">
  <p:tag name="NUM" val="1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7"/>
</p:tagLst>
</file>

<file path=ppt/tags/tag284.xml><?xml version="1.0" encoding="utf-8"?>
<p:tagLst xmlns:a="http://schemas.openxmlformats.org/drawingml/2006/main" xmlns:r="http://schemas.openxmlformats.org/officeDocument/2006/relationships" xmlns:p="http://schemas.openxmlformats.org/presentationml/2006/main">
  <p:tag name="NUM" val="8"/>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7464</TotalTime>
  <Words>14875</Words>
  <Application>Microsoft Macintosh PowerPoint</Application>
  <PresentationFormat>Personnalisé</PresentationFormat>
  <Paragraphs>1383</Paragraphs>
  <Slides>66</Slides>
  <Notes>66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66</vt:i4>
      </vt:variant>
    </vt:vector>
  </HeadingPairs>
  <TitlesOfParts>
    <vt:vector size="76" baseType="lpstr">
      <vt:lpstr>Arial</vt:lpstr>
      <vt:lpstr>Calibri</vt:lpstr>
      <vt:lpstr>Calibri Light</vt:lpstr>
      <vt:lpstr>Gill Sans</vt:lpstr>
      <vt:lpstr>Helvetica</vt:lpstr>
      <vt:lpstr>Helvetica Light</vt:lpstr>
      <vt:lpstr>Helvetica Neue</vt:lpstr>
      <vt:lpstr>Wingdings</vt:lpstr>
      <vt:lpstr>White</vt:lpstr>
      <vt:lpstr>Thème Office</vt:lpstr>
      <vt:lpstr>Présentation PowerPoint</vt:lpstr>
      <vt:lpstr>LE PETIT GUIDE DU  REPRÉSENTANT SYNDICAL  POUR  LA FÉDÉRATION DES EMPLOYÉS DU PRÉHOSPITALIER DU QUÉBEC   PAR ME AMÉLIE SOULEZ ET ME LAURENCE LORION       </vt:lpstr>
      <vt:lpstr>TABLE DES MATIÈRES</vt:lpstr>
      <vt:lpstr>TABLE DES MATIÈRES (SUITE)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First Slide</dc:title>
  <dc:creator>Julie Sauvageau</dc:creator>
  <cp:lastModifiedBy>RBD Avocats</cp:lastModifiedBy>
  <cp:revision>438</cp:revision>
  <cp:lastPrinted>2019-07-03T23:44:53Z</cp:lastPrinted>
  <dcterms:modified xsi:type="dcterms:W3CDTF">2019-12-04T14:29:23Z</dcterms:modified>
</cp:coreProperties>
</file>